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62" r:id="rId4"/>
    <p:sldId id="266" r:id="rId5"/>
    <p:sldId id="267" r:id="rId6"/>
    <p:sldId id="273" r:id="rId7"/>
    <p:sldId id="274" r:id="rId8"/>
    <p:sldId id="275" r:id="rId9"/>
    <p:sldId id="276" r:id="rId10"/>
    <p:sldId id="277" r:id="rId11"/>
    <p:sldId id="278" r:id="rId12"/>
    <p:sldId id="279"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2F89476-B640-4404-9B20-18C8A118CAE0}" type="datetimeFigureOut">
              <a:rPr lang="en-US" smtClean="0"/>
              <a:pPr/>
              <a:t>3/13/2018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56067A2-23D7-47BE-B475-2A064CF63F9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F89476-B640-4404-9B20-18C8A118CAE0}" type="datetimeFigureOut">
              <a:rPr lang="en-US" smtClean="0"/>
              <a:pPr/>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067A2-23D7-47BE-B475-2A064CF63F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F89476-B640-4404-9B20-18C8A118CAE0}" type="datetimeFigureOut">
              <a:rPr lang="en-US" smtClean="0"/>
              <a:pPr/>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067A2-23D7-47BE-B475-2A064CF63F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F89476-B640-4404-9B20-18C8A118CAE0}" type="datetimeFigureOut">
              <a:rPr lang="en-US" smtClean="0"/>
              <a:pPr/>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067A2-23D7-47BE-B475-2A064CF63F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2F89476-B640-4404-9B20-18C8A118CAE0}" type="datetimeFigureOut">
              <a:rPr lang="en-US" smtClean="0"/>
              <a:pPr/>
              <a:t>3/13/2018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067A2-23D7-47BE-B475-2A064CF63F9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F89476-B640-4404-9B20-18C8A118CAE0}" type="datetimeFigureOut">
              <a:rPr lang="en-US" smtClean="0"/>
              <a:pPr/>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067A2-23D7-47BE-B475-2A064CF63F9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2F89476-B640-4404-9B20-18C8A118CAE0}" type="datetimeFigureOut">
              <a:rPr lang="en-US" smtClean="0"/>
              <a:pPr/>
              <a:t>3/13/2018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6067A2-23D7-47BE-B475-2A064CF63F9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F89476-B640-4404-9B20-18C8A118CAE0}" type="datetimeFigureOut">
              <a:rPr lang="en-US" smtClean="0"/>
              <a:pPr/>
              <a:t>3/13/2018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6067A2-23D7-47BE-B475-2A064CF63F9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F89476-B640-4404-9B20-18C8A118CAE0}" type="datetimeFigureOut">
              <a:rPr lang="en-US" smtClean="0"/>
              <a:pPr/>
              <a:t>3/13/2018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6067A2-23D7-47BE-B475-2A064CF63F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F89476-B640-4404-9B20-18C8A118CAE0}" type="datetimeFigureOut">
              <a:rPr lang="en-US" smtClean="0"/>
              <a:pPr/>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067A2-23D7-47BE-B475-2A064CF63F9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2F89476-B640-4404-9B20-18C8A118CAE0}" type="datetimeFigureOut">
              <a:rPr lang="en-US" smtClean="0"/>
              <a:pPr/>
              <a:t>3/13/2018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56067A2-23D7-47BE-B475-2A064CF63F9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2F89476-B640-4404-9B20-18C8A118CAE0}" type="datetimeFigureOut">
              <a:rPr lang="en-US" smtClean="0"/>
              <a:pPr/>
              <a:t>3/13/2018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6067A2-23D7-47BE-B475-2A064CF63F9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C:\Users\CLUBUL%20COPIILOR\AppData\Local\Microsoft\Windows\Temporary%20Internet%20Files\Content.IE5\JHF9XAR4\Voce_014%5b3%5d.m4a"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9.jpeg"/><Relationship Id="rId7"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audio" Target="file:///C:\Users\CLUBUL%20COPIILOR\AppData\Local\Microsoft\Windows\Temporary%20Internet%20Files\Content.IE5\JHF9XAR4\Voce_010%5b3%5d.m4a" TargetMode="External"/><Relationship Id="rId6" Type="http://schemas.openxmlformats.org/officeDocument/2006/relationships/image" Target="../media/image43.jpeg"/><Relationship Id="rId5" Type="http://schemas.openxmlformats.org/officeDocument/2006/relationships/image" Target="../media/image9.jpeg"/><Relationship Id="rId4" Type="http://schemas.openxmlformats.org/officeDocument/2006/relationships/image" Target="../media/image42.jpeg"/></Relationships>
</file>

<file path=ppt/slides/_rels/slide11.xml.rels><?xml version="1.0" encoding="UTF-8" standalone="yes"?>
<Relationships xmlns="http://schemas.openxmlformats.org/package/2006/relationships"><Relationship Id="rId3" Type="http://schemas.openxmlformats.org/officeDocument/2006/relationships/image" Target="../media/image44.jpeg"/><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file:///C:\Users\CLUBUL%20COPIILOR\AppData\Local\Microsoft\Windows\Temporary%20Internet%20Files\Content.IE5\WBONZGPH\Voce_011%5b3%5d.m4a" TargetMode="External"/><Relationship Id="rId6" Type="http://schemas.openxmlformats.org/officeDocument/2006/relationships/image" Target="../media/image47.jpeg"/><Relationship Id="rId5" Type="http://schemas.openxmlformats.org/officeDocument/2006/relationships/image" Target="../media/image46.jpeg"/><Relationship Id="rId4" Type="http://schemas.openxmlformats.org/officeDocument/2006/relationships/image" Target="../media/image45.jpeg"/></Relationships>
</file>

<file path=ppt/slides/_rels/slide12.xml.rels><?xml version="1.0" encoding="UTF-8" standalone="yes"?>
<Relationships xmlns="http://schemas.openxmlformats.org/package/2006/relationships"><Relationship Id="rId3" Type="http://schemas.openxmlformats.org/officeDocument/2006/relationships/image" Target="../media/image48.jpeg"/><Relationship Id="rId2" Type="http://schemas.openxmlformats.org/officeDocument/2006/relationships/slideLayout" Target="../slideLayouts/slideLayout6.xml"/><Relationship Id="rId1" Type="http://schemas.openxmlformats.org/officeDocument/2006/relationships/audio" Target="file:///C:\Users\CLUBUL%20COPIILOR\AppData\Local\Microsoft\Windows\Temporary%20Internet%20Files\Content.IE5\KTF9GXEN\Voce_012%5b3%5d.m4a" TargetMode="External"/><Relationship Id="rId5" Type="http://schemas.openxmlformats.org/officeDocument/2006/relationships/image" Target="../media/image3.png"/><Relationship Id="rId4" Type="http://schemas.openxmlformats.org/officeDocument/2006/relationships/image" Target="../media/image49.jpeg"/></Relationships>
</file>

<file path=ppt/slides/_rels/slide13.xml.rels><?xml version="1.0" encoding="UTF-8" standalone="yes"?>
<Relationships xmlns="http://schemas.openxmlformats.org/package/2006/relationships"><Relationship Id="rId8" Type="http://schemas.openxmlformats.org/officeDocument/2006/relationships/image" Target="../media/image51.jpeg"/><Relationship Id="rId3" Type="http://schemas.openxmlformats.org/officeDocument/2006/relationships/hyperlink" Target="http://www.qbebe.ro/copilul/alimentatia_copilului/totul_despre_fructe_in_alimentatia_copilului" TargetMode="External"/><Relationship Id="rId7" Type="http://schemas.openxmlformats.org/officeDocument/2006/relationships/hyperlink" Target="https://www.google.ro/search?q=imagini+cufructe+si+legume" TargetMode="External"/><Relationship Id="rId2" Type="http://schemas.openxmlformats.org/officeDocument/2006/relationships/slideLayout" Target="../slideLayouts/slideLayout6.xml"/><Relationship Id="rId1" Type="http://schemas.openxmlformats.org/officeDocument/2006/relationships/audio" Target="file:///C:\Users\CLUBUL%20COPIILOR\AppData\Local\Microsoft\Windows\Temporary%20Internet%20Files\Content.IE5\SWHUEQ4Z\Voce_013%5b3%5d.m4a" TargetMode="External"/><Relationship Id="rId6" Type="http://schemas.openxmlformats.org/officeDocument/2006/relationships/hyperlink" Target="https://www.google.ro/search?q=imagini+cu+dovleac&amp;" TargetMode="External"/><Relationship Id="rId5" Type="http://schemas.openxmlformats.org/officeDocument/2006/relationships/image" Target="../media/image50.jpeg"/><Relationship Id="rId4" Type="http://schemas.openxmlformats.org/officeDocument/2006/relationships/hyperlink" Target="http://www.csid.ro/family/crestere-copii/fructele-si-legumele-din-alimentatia-copiilor-14762028/" TargetMode="Externa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6.xml"/><Relationship Id="rId1" Type="http://schemas.openxmlformats.org/officeDocument/2006/relationships/audio" Target="file:///C:\Users\CLUBUL%20COPIILOR\AppData\Local\Microsoft\Windows\Temporary%20Internet%20Files\Content.IE5\JHF9XAR4\Voce_002%5b1%5d.m4a" TargetMode="External"/><Relationship Id="rId5" Type="http://schemas.openxmlformats.org/officeDocument/2006/relationships/image" Target="../media/image6.pn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www.qbebe.ro/bebelusul/sanatate/sfatul_medicului:_cum_intarim_sistemul_imunitar_la_bebelusi" TargetMode="External"/><Relationship Id="rId7"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audio" Target="file:///C:\Users\CLUBUL%20COPIILOR\AppData\Local\Microsoft\Windows\Temporary%20Internet%20Files\Content.IE5\WBONZGPH\Voce_003%5b1%5d.m4a" TargetMode="External"/><Relationship Id="rId6" Type="http://schemas.openxmlformats.org/officeDocument/2006/relationships/hyperlink" Target="http://www.qbebe.ro/copilul/sanatate/tratamentul_constipatiei_la_copii?preview=1" TargetMode="External"/><Relationship Id="rId5" Type="http://schemas.openxmlformats.org/officeDocument/2006/relationships/hyperlink" Target="http://www.qbebe.ro/copilul/alimentatia_copilului/obezitatea_la_copii_preventie_cauze_tratament?preview=1" TargetMode="External"/><Relationship Id="rId10" Type="http://schemas.openxmlformats.org/officeDocument/2006/relationships/image" Target="../media/image10.png"/><Relationship Id="rId4" Type="http://schemas.openxmlformats.org/officeDocument/2006/relationships/hyperlink" Target="http://www.qbebe.ro/copilul/alimentatia_copilului/totul_despre_lipide_grasimi_in_alimentatia_copilului?preview=1" TargetMode="External"/><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6.xml"/><Relationship Id="rId1" Type="http://schemas.openxmlformats.org/officeDocument/2006/relationships/audio" Target="file:///C:\Users\CLUBUL%20COPIILOR\AppData\Local\Microsoft\Windows\Temporary%20Internet%20Files\Content.IE5\KTF9GXEN\Voce_004%5b1%5d.m4a"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6.jpeg"/><Relationship Id="rId13" Type="http://schemas.openxmlformats.org/officeDocument/2006/relationships/image" Target="../media/image20.png"/><Relationship Id="rId3" Type="http://schemas.openxmlformats.org/officeDocument/2006/relationships/slideLayout" Target="../slideLayouts/slideLayout6.xml"/><Relationship Id="rId7" Type="http://schemas.openxmlformats.org/officeDocument/2006/relationships/image" Target="../media/image15.jpeg"/><Relationship Id="rId12" Type="http://schemas.openxmlformats.org/officeDocument/2006/relationships/image" Target="../media/image10.png"/><Relationship Id="rId2" Type="http://schemas.openxmlformats.org/officeDocument/2006/relationships/audio" Target="file:///C:\Users\CLUBUL%20COPIILOR\AppData\Local\Microsoft\Windows\Temporary%20Internet%20Files\Content.IE5\SWHUEQ4Z\Voce_005%5b2%5d.m4a" TargetMode="External"/><Relationship Id="rId1" Type="http://schemas.openxmlformats.org/officeDocument/2006/relationships/audio" Target="../media/audio1.wav"/><Relationship Id="rId6" Type="http://schemas.openxmlformats.org/officeDocument/2006/relationships/image" Target="../media/image14.png"/><Relationship Id="rId11" Type="http://schemas.openxmlformats.org/officeDocument/2006/relationships/image" Target="../media/image19.jpeg"/><Relationship Id="rId5" Type="http://schemas.openxmlformats.org/officeDocument/2006/relationships/image" Target="../media/image13.jpeg"/><Relationship Id="rId10" Type="http://schemas.openxmlformats.org/officeDocument/2006/relationships/image" Target="../media/image18.jpeg"/><Relationship Id="rId4" Type="http://schemas.openxmlformats.org/officeDocument/2006/relationships/image" Target="../media/image12.png"/><Relationship Id="rId9" Type="http://schemas.openxmlformats.org/officeDocument/2006/relationships/image" Target="../media/image17.jpeg"/></Relationships>
</file>

<file path=ppt/slides/_rels/slide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slideLayout" Target="../slideLayouts/slideLayout6.xml"/><Relationship Id="rId1" Type="http://schemas.openxmlformats.org/officeDocument/2006/relationships/audio" Target="file:///C:\Users\CLUBUL%20COPIILOR\AppData\Local\Microsoft\Windows\Temporary%20Internet%20Files\Content.IE5\JHF9XAR4\Voce_006%5b3%5d.m4a" TargetMode="Externa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7.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jpeg"/><Relationship Id="rId7" Type="http://schemas.openxmlformats.org/officeDocument/2006/relationships/image" Target="../media/image31.jpeg"/><Relationship Id="rId2" Type="http://schemas.openxmlformats.org/officeDocument/2006/relationships/slideLayout" Target="../slideLayouts/slideLayout6.xml"/><Relationship Id="rId1" Type="http://schemas.openxmlformats.org/officeDocument/2006/relationships/audio" Target="file:///C:\Users\CLUBUL%20COPIILOR\AppData\Local\Microsoft\Windows\Temporary%20Internet%20Files\Content.IE5\WBONZGPH\Voce_007%5b3%5d.m4a" TargetMode="External"/><Relationship Id="rId6" Type="http://schemas.openxmlformats.org/officeDocument/2006/relationships/image" Target="../media/image30.jpeg"/><Relationship Id="rId5" Type="http://schemas.openxmlformats.org/officeDocument/2006/relationships/image" Target="../media/image29.jpeg"/><Relationship Id="rId4" Type="http://schemas.openxmlformats.org/officeDocument/2006/relationships/image" Target="../media/image28.jpeg"/></Relationships>
</file>

<file path=ppt/slides/_rels/slide8.xml.rels><?xml version="1.0" encoding="UTF-8" standalone="yes"?>
<Relationships xmlns="http://schemas.openxmlformats.org/package/2006/relationships"><Relationship Id="rId3" Type="http://schemas.openxmlformats.org/officeDocument/2006/relationships/image" Target="../media/image33.jpeg"/><Relationship Id="rId7"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audio" Target="file:///C:\Users\CLUBUL%20COPIILOR\AppData\Local\Microsoft\Windows\Temporary%20Internet%20Files\Content.IE5\KTF9GXEN\Voce_008%5b3%5d.m4a" TargetMode="External"/><Relationship Id="rId6" Type="http://schemas.openxmlformats.org/officeDocument/2006/relationships/image" Target="../media/image36.jpeg"/><Relationship Id="rId5" Type="http://schemas.openxmlformats.org/officeDocument/2006/relationships/image" Target="../media/image35.jpeg"/><Relationship Id="rId4" Type="http://schemas.openxmlformats.org/officeDocument/2006/relationships/image" Target="../media/image34.jpeg"/></Relationships>
</file>

<file path=ppt/slides/_rels/slide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37.jpeg"/><Relationship Id="rId7" Type="http://schemas.openxmlformats.org/officeDocument/2006/relationships/image" Target="../media/image41.jpeg"/><Relationship Id="rId2" Type="http://schemas.openxmlformats.org/officeDocument/2006/relationships/slideLayout" Target="../slideLayouts/slideLayout6.xml"/><Relationship Id="rId1" Type="http://schemas.openxmlformats.org/officeDocument/2006/relationships/audio" Target="file:///C:\Users\CLUBUL%20COPIILOR\AppData\Local\Microsoft\Windows\Temporary%20Internet%20Files\Content.IE5\SWHUEQ4Z\Voce_009%5b3%5d.m4a" TargetMode="External"/><Relationship Id="rId6" Type="http://schemas.openxmlformats.org/officeDocument/2006/relationships/image" Target="../media/image40.jpeg"/><Relationship Id="rId5" Type="http://schemas.openxmlformats.org/officeDocument/2006/relationships/image" Target="../media/image39.jpeg"/><Relationship Id="rId4" Type="http://schemas.openxmlformats.org/officeDocument/2006/relationships/image" Target="../media/image3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tăText 4"/>
          <p:cNvSpPr txBox="1"/>
          <p:nvPr/>
        </p:nvSpPr>
        <p:spPr>
          <a:xfrm rot="10463065" flipV="1">
            <a:off x="3777513" y="2193621"/>
            <a:ext cx="3500462" cy="769441"/>
          </a:xfrm>
          <a:prstGeom prst="rect">
            <a:avLst/>
          </a:prstGeom>
          <a:noFill/>
        </p:spPr>
        <p:txBody>
          <a:bodyPr wrap="square" rtlCol="0">
            <a:spAutoFit/>
          </a:bodyPr>
          <a:lstStyle/>
          <a:p>
            <a:r>
              <a:rPr lang="en-US" sz="4400" dirty="0" smtClean="0">
                <a:solidFill>
                  <a:schemeClr val="bg1"/>
                </a:solidFill>
              </a:rPr>
              <a:t>FRUCTELE</a:t>
            </a:r>
            <a:endParaRPr lang="ro-RO" sz="4400" dirty="0">
              <a:solidFill>
                <a:schemeClr val="bg1"/>
              </a:solidFill>
            </a:endParaRPr>
          </a:p>
        </p:txBody>
      </p:sp>
      <p:pic>
        <p:nvPicPr>
          <p:cNvPr id="6" name="Imagine 5" descr="41.PNG"/>
          <p:cNvPicPr>
            <a:picLocks noChangeAspect="1"/>
          </p:cNvPicPr>
          <p:nvPr/>
        </p:nvPicPr>
        <p:blipFill>
          <a:blip r:embed="rId3" cstate="print"/>
          <a:stretch>
            <a:fillRect/>
          </a:stretch>
        </p:blipFill>
        <p:spPr>
          <a:xfrm>
            <a:off x="0" y="-214338"/>
            <a:ext cx="9144000" cy="7072338"/>
          </a:xfrm>
          <a:prstGeom prst="rect">
            <a:avLst/>
          </a:prstGeom>
        </p:spPr>
      </p:pic>
      <p:sp>
        <p:nvSpPr>
          <p:cNvPr id="7" name="CasetăText 6"/>
          <p:cNvSpPr txBox="1"/>
          <p:nvPr/>
        </p:nvSpPr>
        <p:spPr>
          <a:xfrm>
            <a:off x="4786314" y="6130946"/>
            <a:ext cx="285752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400" dirty="0" smtClean="0">
                <a:solidFill>
                  <a:schemeClr val="bg1"/>
                </a:solidFill>
              </a:rPr>
              <a:t>POP CONSTANTA</a:t>
            </a:r>
            <a:endParaRPr lang="ro-RO" sz="2400" dirty="0">
              <a:solidFill>
                <a:schemeClr val="bg1"/>
              </a:solidFill>
            </a:endParaRPr>
          </a:p>
        </p:txBody>
      </p:sp>
      <p:sp>
        <p:nvSpPr>
          <p:cNvPr id="10" name="Dreptunghi 9"/>
          <p:cNvSpPr/>
          <p:nvPr/>
        </p:nvSpPr>
        <p:spPr>
          <a:xfrm>
            <a:off x="2286000" y="357166"/>
            <a:ext cx="5786462" cy="206210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ro-RO" sz="3200" dirty="0" smtClean="0"/>
              <a:t>Învaţă să te hrăneşti corect în funcţie de culoarea fructelor şi legumelor!</a:t>
            </a:r>
          </a:p>
          <a:p>
            <a:pPr algn="ctr"/>
            <a:r>
              <a:rPr lang="ro-RO" sz="3200" dirty="0" smtClean="0"/>
              <a:t>Cap. fructe </a:t>
            </a:r>
            <a:r>
              <a:rPr lang="ro-RO" sz="3200" dirty="0" smtClean="0"/>
              <a:t>și </a:t>
            </a:r>
            <a:r>
              <a:rPr lang="ro-RO" sz="3200" dirty="0" smtClean="0"/>
              <a:t>legume</a:t>
            </a:r>
            <a:endParaRPr lang="ro-RO" sz="3200" dirty="0"/>
          </a:p>
        </p:txBody>
      </p:sp>
      <p:sp>
        <p:nvSpPr>
          <p:cNvPr id="8" name="CasetăText 7"/>
          <p:cNvSpPr txBox="1"/>
          <p:nvPr/>
        </p:nvSpPr>
        <p:spPr>
          <a:xfrm>
            <a:off x="2133600" y="3357562"/>
            <a:ext cx="6581804" cy="461665"/>
          </a:xfrm>
          <a:prstGeom prst="rect">
            <a:avLst/>
          </a:prstGeom>
          <a:noFill/>
        </p:spPr>
        <p:txBody>
          <a:bodyPr wrap="square" rtlCol="0">
            <a:spAutoFit/>
          </a:bodyPr>
          <a:lstStyle/>
          <a:p>
            <a:r>
              <a:rPr lang="ro-RO" sz="2400" dirty="0" smtClean="0">
                <a:solidFill>
                  <a:schemeClr val="bg1"/>
                </a:solidFill>
              </a:rPr>
              <a:t>EDUCATIE TEHNOLOGICA CLASA A V A</a:t>
            </a:r>
            <a:endParaRPr lang="en-US" sz="2400" dirty="0">
              <a:solidFill>
                <a:schemeClr val="bg1"/>
              </a:solidFill>
            </a:endParaRPr>
          </a:p>
        </p:txBody>
      </p:sp>
      <p:pic>
        <p:nvPicPr>
          <p:cNvPr id="11" name="Voce_014[3].m4a">
            <a:hlinkClick r:id="" action="ppaction://media"/>
          </p:cNvPr>
          <p:cNvPicPr>
            <a:picLocks noRot="1" noChangeAspect="1"/>
          </p:cNvPicPr>
          <p:nvPr>
            <a:audioFile r:link="rId1"/>
          </p:nvPr>
        </p:nvPicPr>
        <p:blipFill>
          <a:blip r:embed="rId4" cstate="print"/>
          <a:stretch>
            <a:fillRect/>
          </a:stretch>
        </p:blipFill>
        <p:spPr>
          <a:xfrm>
            <a:off x="8077200" y="5867400"/>
            <a:ext cx="304800" cy="304800"/>
          </a:xfrm>
          <a:prstGeom prst="rect">
            <a:avLst/>
          </a:prstGeom>
        </p:spPr>
      </p:pic>
    </p:spTree>
  </p:cSld>
  <p:clrMapOvr>
    <a:masterClrMapping/>
  </p:clrMapOvr>
  <p:transition advTm="1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500034" y="571481"/>
            <a:ext cx="8215370" cy="3046988"/>
          </a:xfrm>
          <a:prstGeom prst="rect">
            <a:avLst/>
          </a:prstGeom>
        </p:spPr>
        <p:txBody>
          <a:bodyPr wrap="square">
            <a:spAutoFit/>
          </a:bodyPr>
          <a:lstStyle/>
          <a:p>
            <a:r>
              <a:rPr lang="ro-RO" sz="3200" dirty="0" smtClean="0"/>
              <a:t>MOV - Fructele şi legumele mov conţin antociani, antioxidanţi puternici care protejează vasele de sânge şi păstrează pielea sănătoasă şi fermă. În plus, strugurii, murele şi prunele îi aduc organismului un aport important de vitamina A.</a:t>
            </a:r>
            <a:endParaRPr lang="ro-RO" sz="3200" dirty="0"/>
          </a:p>
        </p:txBody>
      </p:sp>
      <p:pic>
        <p:nvPicPr>
          <p:cNvPr id="4" name="Imagine 3" descr="images (9).jpg"/>
          <p:cNvPicPr>
            <a:picLocks noChangeAspect="1"/>
          </p:cNvPicPr>
          <p:nvPr/>
        </p:nvPicPr>
        <p:blipFill>
          <a:blip r:embed="rId3" cstate="print"/>
          <a:stretch>
            <a:fillRect/>
          </a:stretch>
        </p:blipFill>
        <p:spPr>
          <a:xfrm rot="19896267">
            <a:off x="218827" y="3996879"/>
            <a:ext cx="2800350" cy="162877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8" name="Imagine 6" descr="images (10).jpg"/>
          <p:cNvPicPr>
            <a:picLocks noChangeAspect="1"/>
          </p:cNvPicPr>
          <p:nvPr/>
        </p:nvPicPr>
        <p:blipFill>
          <a:blip r:embed="rId4" cstate="print"/>
          <a:stretch>
            <a:fillRect/>
          </a:stretch>
        </p:blipFill>
        <p:spPr>
          <a:xfrm>
            <a:off x="5943600" y="4800600"/>
            <a:ext cx="2619375" cy="174307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10" name="Picture 9" descr="images.jpg"/>
          <p:cNvPicPr>
            <a:picLocks noChangeAspect="1"/>
          </p:cNvPicPr>
          <p:nvPr/>
        </p:nvPicPr>
        <p:blipFill>
          <a:blip r:embed="rId5" cstate="print"/>
          <a:stretch>
            <a:fillRect/>
          </a:stretch>
        </p:blipFill>
        <p:spPr>
          <a:xfrm>
            <a:off x="3048000" y="3886200"/>
            <a:ext cx="2286000" cy="23622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1" name="Picture 10" descr="images (9).jpg"/>
          <p:cNvPicPr>
            <a:picLocks noChangeAspect="1"/>
          </p:cNvPicPr>
          <p:nvPr/>
        </p:nvPicPr>
        <p:blipFill>
          <a:blip r:embed="rId6" cstate="print"/>
          <a:stretch>
            <a:fillRect/>
          </a:stretch>
        </p:blipFill>
        <p:spPr>
          <a:xfrm>
            <a:off x="5867400" y="3124200"/>
            <a:ext cx="2590800" cy="1491637"/>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7" name="Voce_010[3].m4a">
            <a:hlinkClick r:id="" action="ppaction://media"/>
          </p:cNvPr>
          <p:cNvPicPr>
            <a:picLocks noRot="1" noChangeAspect="1"/>
          </p:cNvPicPr>
          <p:nvPr>
            <a:audioFile r:link="rId1"/>
          </p:nvPr>
        </p:nvPicPr>
        <p:blipFill>
          <a:blip r:embed="rId7" cstate="print"/>
          <a:stretch>
            <a:fillRect/>
          </a:stretch>
        </p:blipFill>
        <p:spPr>
          <a:xfrm>
            <a:off x="8382000" y="6248400"/>
            <a:ext cx="304800" cy="304800"/>
          </a:xfrm>
          <a:prstGeom prst="rect">
            <a:avLst/>
          </a:prstGeom>
        </p:spPr>
      </p:pic>
    </p:spTree>
  </p:cSld>
  <p:clrMapOvr>
    <a:masterClrMapping/>
  </p:clrMapOvr>
  <p:transition advTm="1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357158" y="500042"/>
            <a:ext cx="8429684" cy="2246769"/>
          </a:xfrm>
          <a:prstGeom prst="rect">
            <a:avLst/>
          </a:prstGeom>
        </p:spPr>
        <p:txBody>
          <a:bodyPr wrap="square">
            <a:spAutoFit/>
          </a:bodyPr>
          <a:lstStyle/>
          <a:p>
            <a:r>
              <a:rPr lang="ro-RO" sz="2800" dirty="0" smtClean="0"/>
              <a:t>ALB - Dacă vrei să-ţi protejezi inima şi vasele de sânge, atunci legumele albe precum ceapa şi usturoiul sunt cele mai bune, iar conopida, hreanul şi păstârnacul conţin vitaminele C şi K, acid folic şi fibre.</a:t>
            </a:r>
            <a:endParaRPr lang="ro-RO" sz="2800" dirty="0"/>
          </a:p>
        </p:txBody>
      </p:sp>
      <p:pic>
        <p:nvPicPr>
          <p:cNvPr id="4" name="Imagine 3" descr="download (2).jpg"/>
          <p:cNvPicPr>
            <a:picLocks noChangeAspect="1"/>
          </p:cNvPicPr>
          <p:nvPr/>
        </p:nvPicPr>
        <p:blipFill>
          <a:blip r:embed="rId3" cstate="print"/>
          <a:stretch>
            <a:fillRect/>
          </a:stretch>
        </p:blipFill>
        <p:spPr>
          <a:xfrm>
            <a:off x="609600" y="2895600"/>
            <a:ext cx="2143125" cy="214312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5" name="Imagine 4" descr="images (16).jpg"/>
          <p:cNvPicPr>
            <a:picLocks noChangeAspect="1"/>
          </p:cNvPicPr>
          <p:nvPr/>
        </p:nvPicPr>
        <p:blipFill>
          <a:blip r:embed="rId4" cstate="print"/>
          <a:stretch>
            <a:fillRect/>
          </a:stretch>
        </p:blipFill>
        <p:spPr>
          <a:xfrm>
            <a:off x="3048000" y="2590800"/>
            <a:ext cx="2619375" cy="174307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10" name="Picture 9" descr="images (6).jpg"/>
          <p:cNvPicPr>
            <a:picLocks noChangeAspect="1"/>
          </p:cNvPicPr>
          <p:nvPr/>
        </p:nvPicPr>
        <p:blipFill>
          <a:blip r:embed="rId5" cstate="print"/>
          <a:stretch>
            <a:fillRect/>
          </a:stretch>
        </p:blipFill>
        <p:spPr>
          <a:xfrm>
            <a:off x="6172201" y="2514601"/>
            <a:ext cx="2290164" cy="152400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11" name="Picture 10" descr="in.jpg"/>
          <p:cNvPicPr>
            <a:picLocks noChangeAspect="1"/>
          </p:cNvPicPr>
          <p:nvPr/>
        </p:nvPicPr>
        <p:blipFill>
          <a:blip r:embed="rId6" cstate="print"/>
          <a:stretch>
            <a:fillRect/>
          </a:stretch>
        </p:blipFill>
        <p:spPr>
          <a:xfrm>
            <a:off x="3657600" y="4572000"/>
            <a:ext cx="2209800" cy="17526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7" name="Voce_011[3].m4a">
            <a:hlinkClick r:id="" action="ppaction://media"/>
          </p:cNvPr>
          <p:cNvPicPr>
            <a:picLocks noRot="1" noChangeAspect="1"/>
          </p:cNvPicPr>
          <p:nvPr>
            <a:audioFile r:link="rId1"/>
          </p:nvPr>
        </p:nvPicPr>
        <p:blipFill>
          <a:blip r:embed="rId7" cstate="print"/>
          <a:stretch>
            <a:fillRect/>
          </a:stretch>
        </p:blipFill>
        <p:spPr>
          <a:xfrm>
            <a:off x="8001000" y="5867400"/>
            <a:ext cx="304800" cy="304800"/>
          </a:xfrm>
          <a:prstGeom prst="rect">
            <a:avLst/>
          </a:prstGeom>
        </p:spPr>
      </p:pic>
    </p:spTree>
  </p:cSld>
  <p:clrMapOvr>
    <a:masterClrMapping/>
  </p:clrMapOvr>
  <p:transition advTm="1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571472" y="1071546"/>
            <a:ext cx="7929618" cy="2554545"/>
          </a:xfrm>
          <a:prstGeom prst="rect">
            <a:avLst/>
          </a:prstGeom>
        </p:spPr>
        <p:txBody>
          <a:bodyPr wrap="square">
            <a:spAutoFit/>
          </a:bodyPr>
          <a:lstStyle/>
          <a:p>
            <a:r>
              <a:rPr lang="it-IT" sz="4000" dirty="0" smtClean="0"/>
              <a:t>A</a:t>
            </a:r>
            <a:r>
              <a:rPr lang="ro-RO" sz="4000" dirty="0" smtClean="0"/>
              <a:t>ş</a:t>
            </a:r>
            <a:r>
              <a:rPr lang="it-IT" sz="4000" dirty="0" smtClean="0"/>
              <a:t>adar, dac</a:t>
            </a:r>
            <a:r>
              <a:rPr lang="ro-RO" sz="4000" dirty="0" smtClean="0"/>
              <a:t>ă</a:t>
            </a:r>
            <a:r>
              <a:rPr lang="it-IT" sz="4000" dirty="0" smtClean="0"/>
              <a:t> vrei s</a:t>
            </a:r>
            <a:r>
              <a:rPr lang="ro-RO" sz="4000" dirty="0" smtClean="0"/>
              <a:t>ă</a:t>
            </a:r>
            <a:r>
              <a:rPr lang="it-IT" sz="4000" dirty="0" smtClean="0"/>
              <a:t> ai un organism s</a:t>
            </a:r>
            <a:r>
              <a:rPr lang="ro-RO" sz="4000" dirty="0" smtClean="0"/>
              <a:t>ă</a:t>
            </a:r>
            <a:r>
              <a:rPr lang="it-IT" sz="4000" dirty="0" smtClean="0"/>
              <a:t>natos </a:t>
            </a:r>
            <a:r>
              <a:rPr lang="ro-RO" sz="4000" dirty="0" smtClean="0"/>
              <a:t>ş</a:t>
            </a:r>
            <a:r>
              <a:rPr lang="it-IT" sz="4000" dirty="0" smtClean="0"/>
              <a:t>i plin de vitalitate, </a:t>
            </a:r>
            <a:r>
              <a:rPr lang="ro-RO" sz="4000" dirty="0" smtClean="0"/>
              <a:t>î</a:t>
            </a:r>
            <a:r>
              <a:rPr lang="it-IT" sz="4000" dirty="0" smtClean="0"/>
              <a:t>nva</a:t>
            </a:r>
            <a:r>
              <a:rPr lang="ro-RO" sz="4000" dirty="0" smtClean="0"/>
              <a:t>ţă </a:t>
            </a:r>
            <a:r>
              <a:rPr lang="it-IT" sz="4000" dirty="0" smtClean="0"/>
              <a:t>s</a:t>
            </a:r>
            <a:r>
              <a:rPr lang="ro-RO" sz="4000" dirty="0" smtClean="0"/>
              <a:t>ă</a:t>
            </a:r>
            <a:r>
              <a:rPr lang="it-IT" sz="4000" dirty="0" smtClean="0"/>
              <a:t> m</a:t>
            </a:r>
            <a:r>
              <a:rPr lang="ro-RO" sz="4000" dirty="0" smtClean="0"/>
              <a:t>ă</a:t>
            </a:r>
            <a:r>
              <a:rPr lang="it-IT" sz="4000" dirty="0" smtClean="0"/>
              <a:t>n</a:t>
            </a:r>
            <a:r>
              <a:rPr lang="ro-RO" sz="4000" dirty="0" smtClean="0"/>
              <a:t>â</a:t>
            </a:r>
            <a:r>
              <a:rPr lang="it-IT" sz="4000" dirty="0" smtClean="0"/>
              <a:t>nci zilnic o mul</a:t>
            </a:r>
            <a:r>
              <a:rPr lang="ro-RO" sz="4000" dirty="0" smtClean="0"/>
              <a:t>ţ</a:t>
            </a:r>
            <a:r>
              <a:rPr lang="it-IT" sz="4000" dirty="0" smtClean="0"/>
              <a:t>ime de fructe </a:t>
            </a:r>
            <a:r>
              <a:rPr lang="ro-RO" sz="4000" dirty="0" smtClean="0"/>
              <a:t>ş</a:t>
            </a:r>
            <a:r>
              <a:rPr lang="it-IT" sz="4000" dirty="0" smtClean="0"/>
              <a:t>i legume de diferite culori.</a:t>
            </a:r>
          </a:p>
        </p:txBody>
      </p:sp>
      <p:pic>
        <p:nvPicPr>
          <p:cNvPr id="1026" name="Picture 2" descr="fructele la copii"/>
          <p:cNvPicPr>
            <a:picLocks noChangeAspect="1" noChangeArrowheads="1"/>
          </p:cNvPicPr>
          <p:nvPr/>
        </p:nvPicPr>
        <p:blipFill>
          <a:blip r:embed="rId3" cstate="print"/>
          <a:srcRect/>
          <a:stretch>
            <a:fillRect/>
          </a:stretch>
        </p:blipFill>
        <p:spPr bwMode="auto">
          <a:xfrm>
            <a:off x="457200" y="3733800"/>
            <a:ext cx="4866968" cy="2133600"/>
          </a:xfrm>
          <a:prstGeom prst="rect">
            <a:avLst/>
          </a:prstGeom>
          <a:noFill/>
          <a:effectLst>
            <a:reflection blurRad="6350" stA="50000" endA="300" endPos="55500" dist="101600" dir="5400000" sy="-100000" algn="bl" rotWithShape="0"/>
          </a:effectLst>
        </p:spPr>
      </p:pic>
      <p:pic>
        <p:nvPicPr>
          <p:cNvPr id="4" name="Picture 3" descr="images (8).jpg"/>
          <p:cNvPicPr>
            <a:picLocks noChangeAspect="1"/>
          </p:cNvPicPr>
          <p:nvPr/>
        </p:nvPicPr>
        <p:blipFill>
          <a:blip r:embed="rId4" cstate="print"/>
          <a:stretch>
            <a:fillRect/>
          </a:stretch>
        </p:blipFill>
        <p:spPr>
          <a:xfrm>
            <a:off x="6400800" y="3810000"/>
            <a:ext cx="2009775" cy="227647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5" name="Voce_012[3].m4a">
            <a:hlinkClick r:id="" action="ppaction://media"/>
          </p:cNvPr>
          <p:cNvPicPr>
            <a:picLocks noRot="1" noChangeAspect="1"/>
          </p:cNvPicPr>
          <p:nvPr>
            <a:audioFile r:link="rId1"/>
          </p:nvPr>
        </p:nvPicPr>
        <p:blipFill>
          <a:blip r:embed="rId5" cstate="print"/>
          <a:stretch>
            <a:fillRect/>
          </a:stretch>
        </p:blipFill>
        <p:spPr>
          <a:xfrm>
            <a:off x="8458200" y="6019800"/>
            <a:ext cx="304800" cy="304800"/>
          </a:xfrm>
          <a:prstGeom prst="rect">
            <a:avLst/>
          </a:prstGeom>
        </p:spPr>
      </p:pic>
    </p:spTree>
  </p:cSld>
  <p:clrMapOvr>
    <a:masterClrMapping/>
  </p:clrMapOvr>
  <p:transition advTm="1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dirty="0" smtClean="0"/>
              <a:t>BIBLIOGRAFIE</a:t>
            </a:r>
            <a:endParaRPr lang="en-US" dirty="0"/>
          </a:p>
        </p:txBody>
      </p:sp>
      <p:sp>
        <p:nvSpPr>
          <p:cNvPr id="3" name="Dreptunghi 2"/>
          <p:cNvSpPr/>
          <p:nvPr/>
        </p:nvSpPr>
        <p:spPr>
          <a:xfrm rot="10800000" flipV="1">
            <a:off x="609600" y="2523530"/>
            <a:ext cx="7238999" cy="923330"/>
          </a:xfrm>
          <a:prstGeom prst="rect">
            <a:avLst/>
          </a:prstGeom>
        </p:spPr>
        <p:txBody>
          <a:bodyPr wrap="square">
            <a:spAutoFit/>
          </a:bodyPr>
          <a:lstStyle/>
          <a:p>
            <a:r>
              <a:rPr lang="en-US" u="sng" dirty="0" err="1" smtClean="0">
                <a:hlinkClick r:id="rId3"/>
              </a:rPr>
              <a:t>Fructele</a:t>
            </a:r>
            <a:r>
              <a:rPr lang="en-US" u="sng" dirty="0" smtClean="0">
                <a:hlinkClick r:id="rId3"/>
              </a:rPr>
              <a:t> la </a:t>
            </a:r>
            <a:r>
              <a:rPr lang="en-US" u="sng" dirty="0" err="1" smtClean="0">
                <a:hlinkClick r:id="rId3"/>
              </a:rPr>
              <a:t>copii</a:t>
            </a:r>
            <a:r>
              <a:rPr lang="en-US" u="sng" dirty="0" smtClean="0">
                <a:hlinkClick r:id="rId3"/>
              </a:rPr>
              <a:t> - tot </a:t>
            </a:r>
            <a:r>
              <a:rPr lang="en-US" u="sng" dirty="0" err="1" smtClean="0">
                <a:hlinkClick r:id="rId3"/>
              </a:rPr>
              <a:t>ce</a:t>
            </a:r>
            <a:r>
              <a:rPr lang="en-US" u="sng" dirty="0" smtClean="0">
                <a:hlinkClick r:id="rId3"/>
              </a:rPr>
              <a:t> </a:t>
            </a:r>
            <a:r>
              <a:rPr lang="en-US" u="sng" dirty="0" err="1" smtClean="0">
                <a:hlinkClick r:id="rId3"/>
              </a:rPr>
              <a:t>trebuie</a:t>
            </a:r>
            <a:r>
              <a:rPr lang="en-US" u="sng" dirty="0" smtClean="0">
                <a:hlinkClick r:id="rId3"/>
              </a:rPr>
              <a:t> </a:t>
            </a:r>
            <a:r>
              <a:rPr lang="en-US" u="sng" dirty="0" err="1" smtClean="0">
                <a:hlinkClick r:id="rId3"/>
              </a:rPr>
              <a:t>sa</a:t>
            </a:r>
            <a:r>
              <a:rPr lang="en-US" u="sng" dirty="0" smtClean="0">
                <a:hlinkClick r:id="rId3"/>
              </a:rPr>
              <a:t> </a:t>
            </a:r>
            <a:r>
              <a:rPr lang="en-US" u="sng" dirty="0" err="1" smtClean="0">
                <a:hlinkClick r:id="rId3"/>
              </a:rPr>
              <a:t>stii</a:t>
            </a:r>
            <a:r>
              <a:rPr lang="en-US" u="sng" dirty="0" smtClean="0">
                <a:hlinkClick r:id="rId3"/>
              </a:rPr>
              <a:t> – </a:t>
            </a:r>
            <a:r>
              <a:rPr lang="en-US" u="sng" dirty="0" err="1" smtClean="0">
                <a:hlinkClick r:id="rId3"/>
              </a:rPr>
              <a:t>Qbebe</a:t>
            </a:r>
            <a:endParaRPr lang="en-US" u="sng" dirty="0" smtClean="0"/>
          </a:p>
          <a:p>
            <a:endParaRPr lang="ro-RO" u="sng" dirty="0" smtClean="0"/>
          </a:p>
          <a:p>
            <a:endParaRPr lang="en-US" dirty="0"/>
          </a:p>
        </p:txBody>
      </p:sp>
      <p:sp>
        <p:nvSpPr>
          <p:cNvPr id="6" name="Dreptunghi 5"/>
          <p:cNvSpPr/>
          <p:nvPr/>
        </p:nvSpPr>
        <p:spPr>
          <a:xfrm>
            <a:off x="533400" y="2057401"/>
            <a:ext cx="6324600" cy="369332"/>
          </a:xfrm>
          <a:prstGeom prst="rect">
            <a:avLst/>
          </a:prstGeom>
        </p:spPr>
        <p:txBody>
          <a:bodyPr wrap="square">
            <a:spAutoFit/>
          </a:bodyPr>
          <a:lstStyle/>
          <a:p>
            <a:r>
              <a:rPr lang="it-IT" u="sng" dirty="0" smtClean="0">
                <a:hlinkClick r:id="rId4"/>
              </a:rPr>
              <a:t>Fructele si legumele din alimentaţia copiilor - CSID</a:t>
            </a:r>
            <a:endParaRPr lang="it-IT" dirty="0"/>
          </a:p>
        </p:txBody>
      </p:sp>
      <p:pic>
        <p:nvPicPr>
          <p:cNvPr id="7" name="Picture 6" descr="images (7).jpg"/>
          <p:cNvPicPr>
            <a:picLocks noChangeAspect="1"/>
          </p:cNvPicPr>
          <p:nvPr/>
        </p:nvPicPr>
        <p:blipFill>
          <a:blip r:embed="rId5" cstate="print"/>
          <a:stretch>
            <a:fillRect/>
          </a:stretch>
        </p:blipFill>
        <p:spPr>
          <a:xfrm>
            <a:off x="457200" y="3581400"/>
            <a:ext cx="4114800" cy="2895600"/>
          </a:xfrm>
          <a:prstGeom prst="rect">
            <a:avLst/>
          </a:prstGeom>
        </p:spPr>
      </p:pic>
      <p:sp>
        <p:nvSpPr>
          <p:cNvPr id="9" name="Rectangle 8"/>
          <p:cNvSpPr/>
          <p:nvPr/>
        </p:nvSpPr>
        <p:spPr>
          <a:xfrm>
            <a:off x="457200" y="2971800"/>
            <a:ext cx="7467600" cy="646331"/>
          </a:xfrm>
          <a:prstGeom prst="rect">
            <a:avLst/>
          </a:prstGeom>
        </p:spPr>
        <p:txBody>
          <a:bodyPr wrap="square">
            <a:spAutoFit/>
          </a:bodyPr>
          <a:lstStyle/>
          <a:p>
            <a:r>
              <a:rPr lang="en-US" dirty="0" smtClean="0">
                <a:hlinkClick r:id="rId6"/>
              </a:rPr>
              <a:t>https://www.google.ro/search?q=imagini+cu+dovleac&amp;</a:t>
            </a:r>
            <a:endParaRPr lang="en-US" dirty="0" smtClean="0"/>
          </a:p>
          <a:p>
            <a:endParaRPr lang="en-US" dirty="0"/>
          </a:p>
        </p:txBody>
      </p:sp>
      <p:sp>
        <p:nvSpPr>
          <p:cNvPr id="10" name="Rectangle 9"/>
          <p:cNvSpPr/>
          <p:nvPr/>
        </p:nvSpPr>
        <p:spPr>
          <a:xfrm>
            <a:off x="457200" y="3429000"/>
            <a:ext cx="8077200" cy="646331"/>
          </a:xfrm>
          <a:prstGeom prst="rect">
            <a:avLst/>
          </a:prstGeom>
        </p:spPr>
        <p:txBody>
          <a:bodyPr wrap="square">
            <a:spAutoFit/>
          </a:bodyPr>
          <a:lstStyle/>
          <a:p>
            <a:r>
              <a:rPr lang="en-US" dirty="0" smtClean="0">
                <a:hlinkClick r:id="rId7"/>
              </a:rPr>
              <a:t>https://www.google.ro/search?q=imagini+cufructe+si+legume</a:t>
            </a:r>
            <a:endParaRPr lang="en-US" dirty="0" smtClean="0"/>
          </a:p>
          <a:p>
            <a:endParaRPr lang="en-US" dirty="0"/>
          </a:p>
        </p:txBody>
      </p:sp>
      <p:pic>
        <p:nvPicPr>
          <p:cNvPr id="11" name="Picture 10" descr="images (3).jpg"/>
          <p:cNvPicPr>
            <a:picLocks noChangeAspect="1"/>
          </p:cNvPicPr>
          <p:nvPr/>
        </p:nvPicPr>
        <p:blipFill>
          <a:blip r:embed="rId8" cstate="print"/>
          <a:stretch>
            <a:fillRect/>
          </a:stretch>
        </p:blipFill>
        <p:spPr>
          <a:xfrm>
            <a:off x="4953000" y="4114800"/>
            <a:ext cx="3276600" cy="2295525"/>
          </a:xfrm>
          <a:prstGeom prst="rect">
            <a:avLst/>
          </a:prstGeom>
        </p:spPr>
      </p:pic>
      <p:pic>
        <p:nvPicPr>
          <p:cNvPr id="12" name="Voce_013[3].m4a">
            <a:hlinkClick r:id="" action="ppaction://media"/>
          </p:cNvPr>
          <p:cNvPicPr>
            <a:picLocks noRot="1" noChangeAspect="1"/>
          </p:cNvPicPr>
          <p:nvPr>
            <a:audioFile r:link="rId1"/>
          </p:nvPr>
        </p:nvPicPr>
        <p:blipFill>
          <a:blip r:embed="rId9" cstate="print"/>
          <a:stretch>
            <a:fillRect/>
          </a:stretch>
        </p:blipFill>
        <p:spPr>
          <a:xfrm>
            <a:off x="8458200" y="6096000"/>
            <a:ext cx="304800" cy="304800"/>
          </a:xfrm>
          <a:prstGeom prst="rect">
            <a:avLst/>
          </a:prstGeom>
        </p:spPr>
      </p:pic>
    </p:spTree>
  </p:cSld>
  <p:clrMapOvr>
    <a:masterClrMapping/>
  </p:clrMapOvr>
  <p:transition advTm="12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500034" y="685800"/>
            <a:ext cx="8286808" cy="4401205"/>
          </a:xfrm>
          <a:prstGeom prst="rect">
            <a:avLst/>
          </a:prstGeom>
        </p:spPr>
        <p:txBody>
          <a:bodyPr wrap="square">
            <a:spAutoFit/>
          </a:bodyPr>
          <a:lstStyle/>
          <a:p>
            <a:pPr algn="just"/>
            <a:r>
              <a:rPr lang="vi-VN" sz="2800" dirty="0" smtClean="0"/>
              <a:t>Fructele</a:t>
            </a:r>
            <a:r>
              <a:rPr lang="ro-RO" sz="2800" dirty="0" smtClean="0"/>
              <a:t> </a:t>
            </a:r>
            <a:r>
              <a:rPr lang="vi-VN" sz="2800" dirty="0" smtClean="0"/>
              <a:t>reprezintă fundamentul unei diete</a:t>
            </a:r>
            <a:r>
              <a:rPr lang="ro-RO" sz="2800" dirty="0" smtClean="0"/>
              <a:t> </a:t>
            </a:r>
            <a:r>
              <a:rPr lang="vi-VN" sz="2800" dirty="0" smtClean="0"/>
              <a:t>sănătoase! </a:t>
            </a:r>
          </a:p>
          <a:p>
            <a:pPr algn="just"/>
            <a:r>
              <a:rPr lang="vi-VN" sz="2800" dirty="0" smtClean="0"/>
              <a:t>Culorile acestora – verde, galben-orange, roșu, mov, albastru, alb – toate conțin propria combinație de fitonutrienți, care lucrează pentru a oferi starea bună de sănătate a celor mici și a celor mari.</a:t>
            </a:r>
          </a:p>
          <a:p>
            <a:pPr algn="just"/>
            <a:r>
              <a:rPr lang="vi-VN" sz="2800" dirty="0" smtClean="0"/>
              <a:t>Elevii pot beneficia de toate acestea prin consumul a cinci porții (cumulate) de fructe și legume pe zi, astfel se vor înlocui produsele de tip junk-food (patiserie, chips-uri, dulciuri și alimente cu conținut ridicat de zahăr). </a:t>
            </a:r>
            <a:endParaRPr lang="vi-VN" sz="2800" dirty="0"/>
          </a:p>
        </p:txBody>
      </p:sp>
      <p:pic>
        <p:nvPicPr>
          <p:cNvPr id="4" name="Picture 3" descr="images (10).jpg"/>
          <p:cNvPicPr>
            <a:picLocks noChangeAspect="1"/>
          </p:cNvPicPr>
          <p:nvPr/>
        </p:nvPicPr>
        <p:blipFill>
          <a:blip r:embed="rId3" cstate="print"/>
          <a:stretch>
            <a:fillRect/>
          </a:stretch>
        </p:blipFill>
        <p:spPr>
          <a:xfrm>
            <a:off x="2514600" y="4724400"/>
            <a:ext cx="2466975" cy="184785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6" name="Picture 5" descr="images (4).jpg"/>
          <p:cNvPicPr>
            <a:picLocks noChangeAspect="1"/>
          </p:cNvPicPr>
          <p:nvPr/>
        </p:nvPicPr>
        <p:blipFill>
          <a:blip r:embed="rId4" cstate="print"/>
          <a:stretch>
            <a:fillRect/>
          </a:stretch>
        </p:blipFill>
        <p:spPr>
          <a:xfrm>
            <a:off x="5791200" y="4572000"/>
            <a:ext cx="1905000" cy="2105025"/>
          </a:xfrm>
          <a:prstGeom prst="rect">
            <a:avLst/>
          </a:prstGeom>
        </p:spPr>
      </p:pic>
      <p:pic>
        <p:nvPicPr>
          <p:cNvPr id="5" name="Voce_002[1].m4a">
            <a:hlinkClick r:id="" action="ppaction://media"/>
          </p:cNvPr>
          <p:cNvPicPr>
            <a:picLocks noRot="1" noChangeAspect="1"/>
          </p:cNvPicPr>
          <p:nvPr>
            <a:audioFile r:link="rId1"/>
          </p:nvPr>
        </p:nvPicPr>
        <p:blipFill>
          <a:blip r:embed="rId5" cstate="print"/>
          <a:stretch>
            <a:fillRect/>
          </a:stretch>
        </p:blipFill>
        <p:spPr>
          <a:xfrm>
            <a:off x="8229600" y="6019800"/>
            <a:ext cx="304800" cy="304800"/>
          </a:xfrm>
          <a:prstGeom prst="rect">
            <a:avLst/>
          </a:prstGeom>
        </p:spPr>
      </p:pic>
    </p:spTree>
  </p:cSld>
  <p:clrMapOvr>
    <a:masterClrMapping/>
  </p:clrMapOvr>
  <p:transition advTm="3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285720" y="500042"/>
            <a:ext cx="8501122" cy="5170646"/>
          </a:xfrm>
          <a:prstGeom prst="rect">
            <a:avLst/>
          </a:prstGeom>
        </p:spPr>
        <p:txBody>
          <a:bodyPr wrap="square">
            <a:spAutoFit/>
          </a:bodyPr>
          <a:lstStyle/>
          <a:p>
            <a:r>
              <a:rPr lang="en-US" sz="3200" b="1" i="1" dirty="0" smtClean="0"/>
              <a:t>De </a:t>
            </a:r>
            <a:r>
              <a:rPr lang="en-US" sz="3200" b="1" i="1" dirty="0" err="1" smtClean="0"/>
              <a:t>ce</a:t>
            </a:r>
            <a:r>
              <a:rPr lang="en-US" sz="3200" b="1" i="1" dirty="0" smtClean="0"/>
              <a:t> </a:t>
            </a:r>
            <a:r>
              <a:rPr lang="en-US" sz="3200" b="1" i="1" dirty="0" err="1" smtClean="0"/>
              <a:t>sunt</a:t>
            </a:r>
            <a:r>
              <a:rPr lang="en-US" sz="3200" b="1" i="1" dirty="0" smtClean="0"/>
              <a:t> </a:t>
            </a:r>
            <a:r>
              <a:rPr lang="en-US" sz="3200" b="1" i="1" dirty="0" err="1" smtClean="0"/>
              <a:t>bune</a:t>
            </a:r>
            <a:r>
              <a:rPr lang="en-US" sz="3200" b="1" i="1" dirty="0" smtClean="0"/>
              <a:t> </a:t>
            </a:r>
            <a:r>
              <a:rPr lang="en-US" sz="3200" b="1" i="1" dirty="0" err="1" smtClean="0"/>
              <a:t>fructele</a:t>
            </a:r>
            <a:r>
              <a:rPr lang="en-US" sz="3200" b="1" i="1" dirty="0" smtClean="0"/>
              <a:t> </a:t>
            </a:r>
            <a:r>
              <a:rPr lang="ro-RO" sz="3200" b="1" i="1" dirty="0" smtClean="0"/>
              <a:t>ş</a:t>
            </a:r>
            <a:r>
              <a:rPr lang="en-US" sz="3200" b="1" i="1" dirty="0" err="1" smtClean="0"/>
              <a:t>i</a:t>
            </a:r>
            <a:r>
              <a:rPr lang="en-US" sz="3200" b="1" i="1" dirty="0" smtClean="0"/>
              <a:t> </a:t>
            </a:r>
            <a:r>
              <a:rPr lang="en-US" sz="3200" b="1" i="1" dirty="0" err="1" smtClean="0"/>
              <a:t>legumele</a:t>
            </a:r>
            <a:r>
              <a:rPr lang="en-US" b="1" i="1" dirty="0" smtClean="0"/>
              <a:t/>
            </a:r>
            <a:br>
              <a:rPr lang="en-US" b="1" i="1" dirty="0" smtClean="0"/>
            </a:br>
            <a:endParaRPr lang="en-US" b="1" i="1" dirty="0" smtClean="0"/>
          </a:p>
          <a:p>
            <a:r>
              <a:rPr lang="en-US" sz="2800" dirty="0" smtClean="0"/>
              <a:t>O </a:t>
            </a:r>
            <a:r>
              <a:rPr lang="en-US" sz="2800" dirty="0" err="1" smtClean="0"/>
              <a:t>alimenta</a:t>
            </a:r>
            <a:r>
              <a:rPr lang="ro-RO" sz="2800" dirty="0" smtClean="0"/>
              <a:t>ţ</a:t>
            </a:r>
            <a:r>
              <a:rPr lang="en-US" sz="2800" dirty="0" err="1" smtClean="0"/>
              <a:t>ie</a:t>
            </a:r>
            <a:r>
              <a:rPr lang="en-US" sz="2800" dirty="0" smtClean="0"/>
              <a:t> </a:t>
            </a:r>
            <a:r>
              <a:rPr lang="en-US" sz="2800" dirty="0" err="1" smtClean="0"/>
              <a:t>bogat</a:t>
            </a:r>
            <a:r>
              <a:rPr lang="ro-RO" sz="2800" dirty="0" smtClean="0"/>
              <a:t>ă în </a:t>
            </a:r>
            <a:r>
              <a:rPr lang="en-US" sz="2800" dirty="0" err="1" smtClean="0"/>
              <a:t>fructe</a:t>
            </a:r>
            <a:r>
              <a:rPr lang="en-US" sz="2800" dirty="0" smtClean="0"/>
              <a:t> </a:t>
            </a:r>
            <a:r>
              <a:rPr lang="en-US" sz="2800" dirty="0" err="1" smtClean="0"/>
              <a:t>va</a:t>
            </a:r>
            <a:r>
              <a:rPr lang="en-US" sz="2800" dirty="0" smtClean="0"/>
              <a:t> conduce automat la:</a:t>
            </a:r>
          </a:p>
          <a:p>
            <a:pPr>
              <a:buFontTx/>
              <a:buChar char="-"/>
            </a:pPr>
            <a:r>
              <a:rPr lang="ro-RO" sz="2800" dirty="0" smtClean="0">
                <a:hlinkClick r:id="rId3"/>
              </a:rPr>
              <a:t>î</a:t>
            </a:r>
            <a:r>
              <a:rPr lang="en-US" sz="2800" dirty="0" err="1" smtClean="0">
                <a:hlinkClick r:id="rId3"/>
              </a:rPr>
              <a:t>mbun</a:t>
            </a:r>
            <a:r>
              <a:rPr lang="ro-RO" sz="2800" dirty="0" smtClean="0">
                <a:hlinkClick r:id="rId3"/>
              </a:rPr>
              <a:t>ă</a:t>
            </a:r>
            <a:r>
              <a:rPr lang="en-US" sz="2800" dirty="0" smtClean="0">
                <a:hlinkClick r:id="rId3"/>
              </a:rPr>
              <a:t>t</a:t>
            </a:r>
            <a:r>
              <a:rPr lang="ro-RO" sz="2800" dirty="0" smtClean="0">
                <a:hlinkClick r:id="rId3"/>
              </a:rPr>
              <a:t>ăţ</a:t>
            </a:r>
            <a:r>
              <a:rPr lang="en-US" sz="2800" dirty="0" err="1" smtClean="0">
                <a:hlinkClick r:id="rId3"/>
              </a:rPr>
              <a:t>irea</a:t>
            </a:r>
            <a:r>
              <a:rPr lang="en-US" sz="2800" dirty="0" smtClean="0">
                <a:hlinkClick r:id="rId3"/>
              </a:rPr>
              <a:t> </a:t>
            </a:r>
            <a:r>
              <a:rPr lang="en-US" sz="2800" dirty="0" err="1" smtClean="0">
                <a:hlinkClick r:id="rId3"/>
              </a:rPr>
              <a:t>sistemului</a:t>
            </a:r>
            <a:r>
              <a:rPr lang="en-US" sz="2800" dirty="0" smtClean="0">
                <a:hlinkClick r:id="rId3"/>
              </a:rPr>
              <a:t> </a:t>
            </a:r>
            <a:r>
              <a:rPr lang="en-US" sz="2800" dirty="0" err="1" smtClean="0">
                <a:hlinkClick r:id="rId3"/>
              </a:rPr>
              <a:t>imunitar</a:t>
            </a:r>
            <a:r>
              <a:rPr lang="en-US" sz="2800" dirty="0" smtClean="0"/>
              <a:t> </a:t>
            </a:r>
            <a:r>
              <a:rPr lang="en-US" sz="2800" dirty="0" err="1" smtClean="0"/>
              <a:t>prin</a:t>
            </a:r>
            <a:r>
              <a:rPr lang="en-US" sz="2800" dirty="0" smtClean="0"/>
              <a:t> </a:t>
            </a:r>
            <a:r>
              <a:rPr lang="en-US" sz="2800" dirty="0" err="1" smtClean="0"/>
              <a:t>prezen</a:t>
            </a:r>
            <a:r>
              <a:rPr lang="ro-RO" sz="2800" dirty="0" smtClean="0"/>
              <a:t>ţ</a:t>
            </a:r>
            <a:r>
              <a:rPr lang="en-US" sz="2800" dirty="0" smtClean="0"/>
              <a:t>a </a:t>
            </a:r>
            <a:r>
              <a:rPr lang="en-US" sz="2800" dirty="0" err="1" smtClean="0"/>
              <a:t>antioxidan</a:t>
            </a:r>
            <a:r>
              <a:rPr lang="ro-RO" sz="2800" dirty="0" smtClean="0"/>
              <a:t>ţ</a:t>
            </a:r>
            <a:r>
              <a:rPr lang="en-US" sz="2800" dirty="0" err="1" smtClean="0"/>
              <a:t>ilor</a:t>
            </a:r>
            <a:r>
              <a:rPr lang="en-US" sz="2800" dirty="0" smtClean="0"/>
              <a:t> </a:t>
            </a:r>
            <a:r>
              <a:rPr lang="ro-RO" sz="2800" dirty="0" smtClean="0"/>
              <a:t>ş</a:t>
            </a:r>
            <a:r>
              <a:rPr lang="en-US" sz="2800" dirty="0" err="1" smtClean="0"/>
              <a:t>i</a:t>
            </a:r>
            <a:r>
              <a:rPr lang="en-US" sz="2800" dirty="0" smtClean="0"/>
              <a:t> a </a:t>
            </a:r>
            <a:r>
              <a:rPr lang="en-US" sz="2800" dirty="0" err="1" smtClean="0"/>
              <a:t>vitaminei</a:t>
            </a:r>
            <a:r>
              <a:rPr lang="en-US" sz="2800" dirty="0" smtClean="0"/>
              <a:t> A.</a:t>
            </a:r>
          </a:p>
          <a:p>
            <a:pPr>
              <a:buFontTx/>
              <a:buChar char="-"/>
            </a:pPr>
            <a:r>
              <a:rPr lang="en-US" sz="2800" dirty="0" smtClean="0"/>
              <a:t>con</a:t>
            </a:r>
            <a:r>
              <a:rPr lang="ro-RO" sz="2800" dirty="0" smtClean="0"/>
              <a:t>ţ</a:t>
            </a:r>
            <a:r>
              <a:rPr lang="en-US" sz="2800" dirty="0" smtClean="0"/>
              <a:t>in </a:t>
            </a:r>
            <a:r>
              <a:rPr lang="en-US" sz="2800" dirty="0" err="1" smtClean="0"/>
              <a:t>multe</a:t>
            </a:r>
            <a:r>
              <a:rPr lang="en-US" sz="2800" dirty="0" smtClean="0"/>
              <a:t> </a:t>
            </a:r>
            <a:r>
              <a:rPr lang="en-US" sz="2800" dirty="0" err="1" smtClean="0"/>
              <a:t>fibre</a:t>
            </a:r>
            <a:r>
              <a:rPr lang="en-US" sz="2800" dirty="0" smtClean="0"/>
              <a:t>, </a:t>
            </a:r>
            <a:r>
              <a:rPr lang="en-US" sz="2800" dirty="0" err="1" smtClean="0"/>
              <a:t>dar</a:t>
            </a:r>
            <a:r>
              <a:rPr lang="en-US" sz="2800" dirty="0" smtClean="0"/>
              <a:t> </a:t>
            </a:r>
            <a:r>
              <a:rPr lang="en-US" sz="2800" dirty="0" err="1" smtClean="0"/>
              <a:t>pu</a:t>
            </a:r>
            <a:r>
              <a:rPr lang="ro-RO" sz="2800" dirty="0" smtClean="0"/>
              <a:t>ţ</a:t>
            </a:r>
            <a:r>
              <a:rPr lang="en-US" sz="2800" dirty="0" err="1" smtClean="0"/>
              <a:t>ine</a:t>
            </a:r>
            <a:r>
              <a:rPr lang="en-US" sz="2800" dirty="0" smtClean="0">
                <a:hlinkClick r:id="rId4"/>
              </a:rPr>
              <a:t> </a:t>
            </a:r>
            <a:r>
              <a:rPr lang="en-US" sz="2800" dirty="0" err="1" smtClean="0">
                <a:hlinkClick r:id="rId4"/>
              </a:rPr>
              <a:t>lipide</a:t>
            </a:r>
            <a:r>
              <a:rPr lang="en-US" sz="2800" dirty="0" smtClean="0">
                <a:hlinkClick r:id="rId4"/>
              </a:rPr>
              <a:t> </a:t>
            </a:r>
            <a:r>
              <a:rPr lang="ro-RO" sz="2800" dirty="0" smtClean="0"/>
              <a:t>ş</a:t>
            </a:r>
            <a:r>
              <a:rPr lang="en-US" sz="2800" dirty="0" err="1" smtClean="0"/>
              <a:t>i</a:t>
            </a:r>
            <a:r>
              <a:rPr lang="en-US" sz="2800" dirty="0" smtClean="0"/>
              <a:t> </a:t>
            </a:r>
            <a:r>
              <a:rPr lang="en-US" sz="2800" dirty="0" err="1" smtClean="0"/>
              <a:t>calorii</a:t>
            </a:r>
            <a:r>
              <a:rPr lang="en-US" sz="2800" dirty="0" smtClean="0"/>
              <a:t>, </a:t>
            </a:r>
          </a:p>
          <a:p>
            <a:r>
              <a:rPr lang="en-US" sz="2800" dirty="0" smtClean="0"/>
              <a:t>-</a:t>
            </a:r>
            <a:r>
              <a:rPr lang="en-US" sz="2800" dirty="0" err="1" smtClean="0"/>
              <a:t>ajut</a:t>
            </a:r>
            <a:r>
              <a:rPr lang="ro-RO" sz="2800" dirty="0" smtClean="0"/>
              <a:t>ă</a:t>
            </a:r>
            <a:r>
              <a:rPr lang="en-US" sz="2800" dirty="0" smtClean="0"/>
              <a:t> la </a:t>
            </a:r>
            <a:r>
              <a:rPr lang="en-US" sz="2800" dirty="0" err="1" smtClean="0"/>
              <a:t>prevenirea</a:t>
            </a:r>
            <a:r>
              <a:rPr lang="en-US" sz="2800" dirty="0" smtClean="0"/>
              <a:t> </a:t>
            </a:r>
            <a:r>
              <a:rPr lang="ro-RO" sz="2800" dirty="0" smtClean="0"/>
              <a:t>ş</a:t>
            </a:r>
            <a:r>
              <a:rPr lang="en-US" sz="2800" dirty="0" err="1" smtClean="0"/>
              <a:t>i</a:t>
            </a:r>
            <a:r>
              <a:rPr lang="en-US" sz="2800" dirty="0" smtClean="0"/>
              <a:t> </a:t>
            </a:r>
            <a:r>
              <a:rPr lang="en-US" sz="2800" dirty="0" err="1" smtClean="0"/>
              <a:t>combaterea</a:t>
            </a:r>
            <a:r>
              <a:rPr lang="ro-RO" sz="2800" dirty="0" smtClean="0"/>
              <a:t> </a:t>
            </a:r>
            <a:endParaRPr lang="en-US" sz="2800" dirty="0" smtClean="0"/>
          </a:p>
          <a:p>
            <a:r>
              <a:rPr lang="en-US" sz="2800" dirty="0" err="1" smtClean="0">
                <a:hlinkClick r:id="rId5"/>
              </a:rPr>
              <a:t>obezit</a:t>
            </a:r>
            <a:r>
              <a:rPr lang="ro-RO" sz="2800" dirty="0" smtClean="0">
                <a:hlinkClick r:id="rId5"/>
              </a:rPr>
              <a:t>ăţ</a:t>
            </a:r>
            <a:r>
              <a:rPr lang="en-US" sz="2800" dirty="0" smtClean="0">
                <a:hlinkClick r:id="rId5"/>
              </a:rPr>
              <a:t>ii</a:t>
            </a:r>
            <a:r>
              <a:rPr lang="en-US" sz="2800" dirty="0" smtClean="0"/>
              <a:t>, a </a:t>
            </a:r>
            <a:r>
              <a:rPr lang="en-US" sz="2800" dirty="0" err="1" smtClean="0"/>
              <a:t>diabetului</a:t>
            </a:r>
            <a:r>
              <a:rPr lang="en-US" sz="2800" dirty="0" smtClean="0"/>
              <a:t> de tip 2, a </a:t>
            </a:r>
            <a:r>
              <a:rPr lang="en-US" sz="2800" dirty="0" err="1" smtClean="0"/>
              <a:t>colesterolului</a:t>
            </a:r>
            <a:r>
              <a:rPr lang="en-US" sz="2800" dirty="0" smtClean="0"/>
              <a:t>, </a:t>
            </a:r>
            <a:r>
              <a:rPr lang="en-US" sz="2800" dirty="0" err="1" smtClean="0"/>
              <a:t>hipertensiunii</a:t>
            </a:r>
            <a:r>
              <a:rPr lang="en-US" sz="2800" dirty="0" smtClean="0"/>
              <a:t>, </a:t>
            </a:r>
            <a:r>
              <a:rPr lang="en-US" sz="2800" dirty="0" err="1" smtClean="0"/>
              <a:t>problemelor</a:t>
            </a:r>
            <a:r>
              <a:rPr lang="en-US" sz="2800" dirty="0" smtClean="0"/>
              <a:t> </a:t>
            </a:r>
            <a:r>
              <a:rPr lang="en-US" sz="2800" dirty="0" err="1" smtClean="0"/>
              <a:t>respiratorii</a:t>
            </a:r>
            <a:r>
              <a:rPr lang="en-US" sz="2800" dirty="0" smtClean="0"/>
              <a:t> </a:t>
            </a:r>
            <a:r>
              <a:rPr lang="ro-RO" sz="2800" dirty="0" smtClean="0"/>
              <a:t>ş</a:t>
            </a:r>
            <a:r>
              <a:rPr lang="en-US" sz="2800" dirty="0" err="1" smtClean="0"/>
              <a:t>i</a:t>
            </a:r>
            <a:r>
              <a:rPr lang="en-US" sz="2800" dirty="0" smtClean="0"/>
              <a:t> </a:t>
            </a:r>
            <a:r>
              <a:rPr lang="en-US" sz="2800" dirty="0" err="1" smtClean="0"/>
              <a:t>depresiei</a:t>
            </a:r>
            <a:r>
              <a:rPr lang="en-US" sz="2800" dirty="0" smtClean="0"/>
              <a:t>.</a:t>
            </a:r>
          </a:p>
          <a:p>
            <a:r>
              <a:rPr lang="en-US" sz="2800" dirty="0" smtClean="0"/>
              <a:t>- </a:t>
            </a:r>
            <a:r>
              <a:rPr lang="en-US" sz="2800" dirty="0" err="1" smtClean="0"/>
              <a:t>contribuie</a:t>
            </a:r>
            <a:r>
              <a:rPr lang="en-US" sz="2800" dirty="0" smtClean="0"/>
              <a:t> la </a:t>
            </a:r>
            <a:r>
              <a:rPr lang="en-US" sz="2800" dirty="0" err="1" smtClean="0"/>
              <a:t>tratarea</a:t>
            </a:r>
            <a:r>
              <a:rPr lang="en-US" sz="2800" dirty="0" smtClean="0"/>
              <a:t> </a:t>
            </a:r>
            <a:r>
              <a:rPr lang="en-US" sz="2800" dirty="0" err="1" smtClean="0">
                <a:hlinkClick r:id="rId6"/>
              </a:rPr>
              <a:t>constipa</a:t>
            </a:r>
            <a:r>
              <a:rPr lang="ro-RO" sz="2800" dirty="0" smtClean="0">
                <a:hlinkClick r:id="rId6"/>
              </a:rPr>
              <a:t>ţ</a:t>
            </a:r>
            <a:r>
              <a:rPr lang="en-US" sz="2800" dirty="0" err="1" smtClean="0">
                <a:hlinkClick r:id="rId6"/>
              </a:rPr>
              <a:t>iei</a:t>
            </a:r>
            <a:r>
              <a:rPr lang="en-US" sz="2800" dirty="0" smtClean="0"/>
              <a:t> (prune, </a:t>
            </a:r>
            <a:r>
              <a:rPr lang="en-US" sz="2800" dirty="0" err="1" smtClean="0"/>
              <a:t>pere</a:t>
            </a:r>
            <a:r>
              <a:rPr lang="en-US" sz="2800" dirty="0" smtClean="0"/>
              <a:t>, </a:t>
            </a:r>
            <a:r>
              <a:rPr lang="en-US" sz="2800" dirty="0" err="1" smtClean="0"/>
              <a:t>cire</a:t>
            </a:r>
            <a:r>
              <a:rPr lang="ro-RO" sz="2800" dirty="0" smtClean="0"/>
              <a:t>ş</a:t>
            </a:r>
            <a:r>
              <a:rPr lang="en-US" sz="2800" dirty="0" smtClean="0"/>
              <a:t>e).</a:t>
            </a:r>
          </a:p>
          <a:p>
            <a:r>
              <a:rPr lang="en-US" sz="2800" dirty="0" smtClean="0"/>
              <a:t>- Duce la </a:t>
            </a:r>
            <a:r>
              <a:rPr lang="en-US" sz="2800" b="1" dirty="0" err="1" smtClean="0">
                <a:solidFill>
                  <a:srgbClr val="C00000"/>
                </a:solidFill>
              </a:rPr>
              <a:t>performan</a:t>
            </a:r>
            <a:r>
              <a:rPr lang="ro-RO" sz="2800" b="1" dirty="0" smtClean="0">
                <a:solidFill>
                  <a:srgbClr val="C00000"/>
                </a:solidFill>
              </a:rPr>
              <a:t>ţă</a:t>
            </a:r>
            <a:r>
              <a:rPr lang="en-US" sz="2800" b="1" dirty="0" smtClean="0">
                <a:solidFill>
                  <a:srgbClr val="C00000"/>
                </a:solidFill>
              </a:rPr>
              <a:t> </a:t>
            </a:r>
            <a:r>
              <a:rPr lang="ro-RO" sz="2800" b="1" dirty="0" smtClean="0">
                <a:solidFill>
                  <a:srgbClr val="C00000"/>
                </a:solidFill>
              </a:rPr>
              <a:t>ş</a:t>
            </a:r>
            <a:r>
              <a:rPr lang="en-US" sz="2800" b="1" dirty="0" err="1" smtClean="0">
                <a:solidFill>
                  <a:srgbClr val="C00000"/>
                </a:solidFill>
              </a:rPr>
              <a:t>colar</a:t>
            </a:r>
            <a:r>
              <a:rPr lang="ro-RO" sz="2800" b="1" dirty="0" smtClean="0">
                <a:solidFill>
                  <a:srgbClr val="C00000"/>
                </a:solidFill>
              </a:rPr>
              <a:t>ă</a:t>
            </a:r>
            <a:r>
              <a:rPr lang="en-US" sz="2800" dirty="0" smtClean="0"/>
              <a:t> </a:t>
            </a:r>
            <a:r>
              <a:rPr lang="ro-RO" sz="2800" dirty="0" smtClean="0"/>
              <a:t>î</a:t>
            </a:r>
            <a:r>
              <a:rPr lang="en-US" sz="2800" dirty="0" err="1" smtClean="0"/>
              <a:t>mbun</a:t>
            </a:r>
            <a:r>
              <a:rPr lang="ro-RO" sz="2800" dirty="0" smtClean="0"/>
              <a:t>ă</a:t>
            </a:r>
            <a:r>
              <a:rPr lang="en-US" sz="2800" dirty="0" smtClean="0"/>
              <a:t>t</a:t>
            </a:r>
            <a:r>
              <a:rPr lang="ro-RO" sz="2800" dirty="0" smtClean="0"/>
              <a:t>ăţ</a:t>
            </a:r>
            <a:r>
              <a:rPr lang="en-US" sz="2800" dirty="0" smtClean="0"/>
              <a:t>it</a:t>
            </a:r>
            <a:r>
              <a:rPr lang="ro-RO" sz="2800" dirty="0" smtClean="0"/>
              <a:t>ă.</a:t>
            </a:r>
            <a:endParaRPr lang="en-US" sz="2800" dirty="0" smtClean="0"/>
          </a:p>
        </p:txBody>
      </p:sp>
      <p:pic>
        <p:nvPicPr>
          <p:cNvPr id="6" name="Picture 5" descr="images (8).jpg"/>
          <p:cNvPicPr>
            <a:picLocks noChangeAspect="1"/>
          </p:cNvPicPr>
          <p:nvPr/>
        </p:nvPicPr>
        <p:blipFill>
          <a:blip r:embed="rId7" cstate="print"/>
          <a:stretch>
            <a:fillRect/>
          </a:stretch>
        </p:blipFill>
        <p:spPr>
          <a:xfrm>
            <a:off x="6248400" y="5715000"/>
            <a:ext cx="1504950" cy="914400"/>
          </a:xfrm>
          <a:prstGeom prst="rect">
            <a:avLst/>
          </a:prstGeom>
        </p:spPr>
      </p:pic>
      <p:pic>
        <p:nvPicPr>
          <p:cNvPr id="7" name="Picture 6" descr="images (1).jpg"/>
          <p:cNvPicPr>
            <a:picLocks noChangeAspect="1"/>
          </p:cNvPicPr>
          <p:nvPr/>
        </p:nvPicPr>
        <p:blipFill>
          <a:blip r:embed="rId8" cstate="print"/>
          <a:stretch>
            <a:fillRect/>
          </a:stretch>
        </p:blipFill>
        <p:spPr>
          <a:xfrm>
            <a:off x="762000" y="5562600"/>
            <a:ext cx="2438400" cy="1143000"/>
          </a:xfrm>
          <a:prstGeom prst="rect">
            <a:avLst/>
          </a:prstGeom>
        </p:spPr>
      </p:pic>
      <p:pic>
        <p:nvPicPr>
          <p:cNvPr id="8" name="Picture 7" descr="images.jpg"/>
          <p:cNvPicPr>
            <a:picLocks noChangeAspect="1"/>
          </p:cNvPicPr>
          <p:nvPr/>
        </p:nvPicPr>
        <p:blipFill>
          <a:blip r:embed="rId9" cstate="print"/>
          <a:stretch>
            <a:fillRect/>
          </a:stretch>
        </p:blipFill>
        <p:spPr>
          <a:xfrm>
            <a:off x="3657600" y="5638800"/>
            <a:ext cx="1828800" cy="1066800"/>
          </a:xfrm>
          <a:prstGeom prst="rect">
            <a:avLst/>
          </a:prstGeom>
        </p:spPr>
      </p:pic>
      <p:pic>
        <p:nvPicPr>
          <p:cNvPr id="9" name="Voce_003[1].m4a">
            <a:hlinkClick r:id="" action="ppaction://media"/>
          </p:cNvPr>
          <p:cNvPicPr>
            <a:picLocks noRot="1" noChangeAspect="1"/>
          </p:cNvPicPr>
          <p:nvPr>
            <a:audioFile r:link="rId1"/>
          </p:nvPr>
        </p:nvPicPr>
        <p:blipFill>
          <a:blip r:embed="rId10" cstate="print"/>
          <a:stretch>
            <a:fillRect/>
          </a:stretch>
        </p:blipFill>
        <p:spPr>
          <a:xfrm>
            <a:off x="8458200" y="5943600"/>
            <a:ext cx="304800" cy="304800"/>
          </a:xfrm>
          <a:prstGeom prst="rect">
            <a:avLst/>
          </a:prstGeom>
        </p:spPr>
      </p:pic>
    </p:spTree>
  </p:cSld>
  <p:clrMapOvr>
    <a:masterClrMapping/>
  </p:clrMapOvr>
  <p:transition advTm="3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ine 2" descr="Fructe-si-legume-–-beneficii-dupa-culori.jpg"/>
          <p:cNvPicPr>
            <a:picLocks noChangeAspect="1"/>
          </p:cNvPicPr>
          <p:nvPr/>
        </p:nvPicPr>
        <p:blipFill>
          <a:blip r:embed="rId3" cstate="print"/>
          <a:stretch>
            <a:fillRect/>
          </a:stretch>
        </p:blipFill>
        <p:spPr>
          <a:xfrm>
            <a:off x="0" y="762000"/>
            <a:ext cx="8932241" cy="5562600"/>
          </a:xfrm>
          <a:prstGeom prst="rect">
            <a:avLst/>
          </a:prstGeom>
        </p:spPr>
      </p:pic>
      <p:pic>
        <p:nvPicPr>
          <p:cNvPr id="4" name="Voce_004[1].m4a">
            <a:hlinkClick r:id="" action="ppaction://media"/>
          </p:cNvPr>
          <p:cNvPicPr>
            <a:picLocks noRot="1" noChangeAspect="1"/>
          </p:cNvPicPr>
          <p:nvPr>
            <a:audioFile r:link="rId1"/>
          </p:nvPr>
        </p:nvPicPr>
        <p:blipFill>
          <a:blip r:embed="rId4" cstate="print"/>
          <a:stretch>
            <a:fillRect/>
          </a:stretch>
        </p:blipFill>
        <p:spPr>
          <a:xfrm>
            <a:off x="4419600" y="3276600"/>
            <a:ext cx="304800" cy="304800"/>
          </a:xfrm>
          <a:prstGeom prst="rect">
            <a:avLst/>
          </a:prstGeom>
        </p:spPr>
      </p:pic>
    </p:spTree>
  </p:cSld>
  <p:clrMapOvr>
    <a:masterClrMapping/>
  </p:clrMapOvr>
  <p:transition advTm="17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0" y="58847"/>
            <a:ext cx="9144000" cy="2677656"/>
          </a:xfrm>
          <a:prstGeom prst="rect">
            <a:avLst/>
          </a:prstGeom>
        </p:spPr>
        <p:txBody>
          <a:bodyPr wrap="square">
            <a:spAutoFit/>
          </a:bodyPr>
          <a:lstStyle/>
          <a:p>
            <a:r>
              <a:rPr lang="ro-RO" sz="2800" b="1" dirty="0" smtClean="0">
                <a:solidFill>
                  <a:srgbClr val="C00000"/>
                </a:solidFill>
              </a:rPr>
              <a:t>R</a:t>
            </a:r>
            <a:r>
              <a:rPr lang="en-US" sz="2800" b="1" dirty="0" smtClean="0">
                <a:solidFill>
                  <a:srgbClr val="C00000"/>
                </a:solidFill>
              </a:rPr>
              <a:t>O</a:t>
            </a:r>
            <a:r>
              <a:rPr lang="ro-RO" sz="2800" b="1" dirty="0" smtClean="0">
                <a:solidFill>
                  <a:srgbClr val="C00000"/>
                </a:solidFill>
              </a:rPr>
              <a:t>ŞU</a:t>
            </a:r>
            <a:endParaRPr lang="ro-RO" sz="2800" dirty="0" smtClean="0">
              <a:solidFill>
                <a:srgbClr val="C00000"/>
              </a:solidFill>
            </a:endParaRPr>
          </a:p>
          <a:p>
            <a:r>
              <a:rPr lang="ro-RO" sz="2800" dirty="0" smtClean="0"/>
              <a:t>Fructele roşii conţin </a:t>
            </a:r>
            <a:r>
              <a:rPr lang="ro-RO" sz="2800" dirty="0" smtClean="0">
                <a:solidFill>
                  <a:srgbClr val="C00000"/>
                </a:solidFill>
              </a:rPr>
              <a:t>licopen</a:t>
            </a:r>
            <a:r>
              <a:rPr lang="ro-RO" sz="2800" dirty="0" smtClean="0"/>
              <a:t> (antioxidant puternic, anticancerigen). Acesta </a:t>
            </a:r>
            <a:r>
              <a:rPr lang="en-US" sz="2800" dirty="0" smtClean="0"/>
              <a:t> </a:t>
            </a:r>
            <a:r>
              <a:rPr lang="ro-RO" sz="2800" dirty="0" smtClean="0"/>
              <a:t>ajută corpul să producă vitamina A, s-a dovedit că reduce riscul de cancer (mai ales cel de prostată) şi protejează organismul împotriva atacurilor de cord.</a:t>
            </a:r>
          </a:p>
        </p:txBody>
      </p:sp>
      <p:pic>
        <p:nvPicPr>
          <p:cNvPr id="4" name="Picture 3"/>
          <p:cNvPicPr>
            <a:picLocks noChangeAspect="1" noChangeArrowheads="1"/>
          </p:cNvPicPr>
          <p:nvPr/>
        </p:nvPicPr>
        <p:blipFill>
          <a:blip r:embed="rId4" cstate="print"/>
          <a:stretch>
            <a:fillRect/>
          </a:stretch>
        </p:blipFill>
        <p:spPr bwMode="auto">
          <a:xfrm>
            <a:off x="228600" y="2743200"/>
            <a:ext cx="2357454" cy="2312407"/>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5" name="Substituent conținut 3" descr="FRAGI.jpg"/>
          <p:cNvPicPr>
            <a:picLocks noChangeAspect="1"/>
          </p:cNvPicPr>
          <p:nvPr/>
        </p:nvPicPr>
        <p:blipFill>
          <a:blip r:embed="rId5" cstate="print"/>
          <a:stretch>
            <a:fillRect/>
          </a:stretch>
        </p:blipFill>
        <p:spPr>
          <a:xfrm rot="21103908">
            <a:off x="2794953" y="2373386"/>
            <a:ext cx="1714500" cy="1095375"/>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6" name="Picture 2"/>
          <p:cNvPicPr>
            <a:picLocks noChangeAspect="1" noChangeArrowheads="1"/>
          </p:cNvPicPr>
          <p:nvPr/>
        </p:nvPicPr>
        <p:blipFill>
          <a:blip r:embed="rId6" cstate="print"/>
          <a:stretch>
            <a:fillRect/>
          </a:stretch>
        </p:blipFill>
        <p:spPr bwMode="auto">
          <a:xfrm>
            <a:off x="5334000" y="2438400"/>
            <a:ext cx="1663847" cy="1937553"/>
          </a:xfrm>
          <a:prstGeom prst="snip2DiagRect">
            <a:avLst/>
          </a:prstGeom>
          <a:solidFill>
            <a:srgbClr val="FFFFFF">
              <a:shade val="85000"/>
            </a:srgbClr>
          </a:solidFill>
          <a:ln w="88900" cap="sq">
            <a:noFill/>
            <a:miter lim="800000"/>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7" name="Imagine 6" descr="615_b1_2012070308.jpg"/>
          <p:cNvPicPr>
            <a:picLocks noChangeAspect="1"/>
          </p:cNvPicPr>
          <p:nvPr/>
        </p:nvPicPr>
        <p:blipFill>
          <a:blip r:embed="rId7" cstate="print"/>
          <a:stretch>
            <a:fillRect/>
          </a:stretch>
        </p:blipFill>
        <p:spPr>
          <a:xfrm>
            <a:off x="7391400" y="2362200"/>
            <a:ext cx="1428750" cy="142875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8" name="Imagine 7" descr="download (4).jpg"/>
          <p:cNvPicPr>
            <a:picLocks noChangeAspect="1"/>
          </p:cNvPicPr>
          <p:nvPr/>
        </p:nvPicPr>
        <p:blipFill>
          <a:blip r:embed="rId8" cstate="print"/>
          <a:stretch>
            <a:fillRect/>
          </a:stretch>
        </p:blipFill>
        <p:spPr>
          <a:xfrm>
            <a:off x="2590800" y="3810000"/>
            <a:ext cx="2419350" cy="188595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9" name="Imagine 8" descr="images (20).jpg"/>
          <p:cNvPicPr>
            <a:picLocks noChangeAspect="1"/>
          </p:cNvPicPr>
          <p:nvPr/>
        </p:nvPicPr>
        <p:blipFill>
          <a:blip r:embed="rId9" cstate="print"/>
          <a:stretch>
            <a:fillRect/>
          </a:stretch>
        </p:blipFill>
        <p:spPr>
          <a:xfrm>
            <a:off x="5410200" y="4800600"/>
            <a:ext cx="2247900" cy="1495425"/>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0" name="Imagine 9" descr="images (22).jpg"/>
          <p:cNvPicPr>
            <a:picLocks noChangeAspect="1"/>
          </p:cNvPicPr>
          <p:nvPr/>
        </p:nvPicPr>
        <p:blipFill>
          <a:blip r:embed="rId10" cstate="print"/>
          <a:stretch>
            <a:fillRect/>
          </a:stretch>
        </p:blipFill>
        <p:spPr>
          <a:xfrm>
            <a:off x="7467600" y="3886200"/>
            <a:ext cx="1428750" cy="106680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1" name="Imagine 10" descr="images (23).jpg"/>
          <p:cNvPicPr>
            <a:picLocks noChangeAspect="1"/>
          </p:cNvPicPr>
          <p:nvPr/>
        </p:nvPicPr>
        <p:blipFill>
          <a:blip r:embed="rId11" cstate="print"/>
          <a:stretch>
            <a:fillRect/>
          </a:stretch>
        </p:blipFill>
        <p:spPr>
          <a:xfrm>
            <a:off x="762000" y="5029200"/>
            <a:ext cx="1571636" cy="1571636"/>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pic>
        <p:nvPicPr>
          <p:cNvPr id="12" name="Recorded Sound">
            <a:hlinkClick r:id="" action="ppaction://media"/>
          </p:cNvPr>
          <p:cNvPicPr>
            <a:picLocks noRot="1" noChangeAspect="1"/>
          </p:cNvPicPr>
          <p:nvPr>
            <a:wavAudioFile r:embed="rId1" name="Recorded Sound"/>
          </p:nvPr>
        </p:nvPicPr>
        <p:blipFill>
          <a:blip r:embed="rId12" cstate="print"/>
          <a:stretch>
            <a:fillRect/>
          </a:stretch>
        </p:blipFill>
        <p:spPr>
          <a:xfrm>
            <a:off x="4419600" y="3276600"/>
            <a:ext cx="304800" cy="304800"/>
          </a:xfrm>
          <a:prstGeom prst="rect">
            <a:avLst/>
          </a:prstGeom>
        </p:spPr>
      </p:pic>
      <p:pic>
        <p:nvPicPr>
          <p:cNvPr id="13" name="Voce_005[2].m4a">
            <a:hlinkClick r:id="" action="ppaction://media"/>
          </p:cNvPr>
          <p:cNvPicPr>
            <a:picLocks noRot="1" noChangeAspect="1"/>
          </p:cNvPicPr>
          <p:nvPr>
            <a:audioFile r:link="rId2"/>
          </p:nvPr>
        </p:nvPicPr>
        <p:blipFill>
          <a:blip r:embed="rId13" cstate="print"/>
          <a:stretch>
            <a:fillRect/>
          </a:stretch>
        </p:blipFill>
        <p:spPr>
          <a:xfrm>
            <a:off x="8610600" y="6019800"/>
            <a:ext cx="304800" cy="304800"/>
          </a:xfrm>
          <a:prstGeom prst="rect">
            <a:avLst/>
          </a:prstGeom>
        </p:spPr>
      </p:pic>
    </p:spTree>
  </p:cSld>
  <p:clrMapOvr>
    <a:masterClrMapping/>
  </p:clrMapOvr>
  <p:transition advTm="18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2"/>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34830" fill="hold"/>
                                        <p:tgtEl>
                                          <p:spTgt spid="12"/>
                                        </p:tgtEl>
                                      </p:cBhvr>
                                    </p:cmd>
                                  </p:childTnLst>
                                </p:cTn>
                              </p:par>
                            </p:childTnLst>
                          </p:cTn>
                        </p:par>
                      </p:childTnLst>
                    </p:cTn>
                  </p:par>
                </p:childTnLst>
              </p:cTn>
              <p:nextCondLst>
                <p:cond evt="onClick" delay="0">
                  <p:tgtEl>
                    <p:spTgt spid="12"/>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12"/>
                </p:tgtEl>
              </p:cMediaNode>
            </p:audio>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571472" y="500042"/>
            <a:ext cx="8358246" cy="3416320"/>
          </a:xfrm>
          <a:prstGeom prst="rect">
            <a:avLst/>
          </a:prstGeom>
        </p:spPr>
        <p:txBody>
          <a:bodyPr wrap="square">
            <a:spAutoFit/>
          </a:bodyPr>
          <a:lstStyle/>
          <a:p>
            <a:r>
              <a:rPr lang="ro-RO" sz="2400" b="1" dirty="0" smtClean="0">
                <a:solidFill>
                  <a:srgbClr val="00B050"/>
                </a:solidFill>
              </a:rPr>
              <a:t>VERDE</a:t>
            </a:r>
            <a:endParaRPr lang="ro-RO" sz="2400" dirty="0" smtClean="0">
              <a:solidFill>
                <a:srgbClr val="00B050"/>
              </a:solidFill>
            </a:endParaRPr>
          </a:p>
          <a:p>
            <a:r>
              <a:rPr lang="ro-RO" sz="2400" dirty="0" smtClean="0"/>
              <a:t>Alimentele verzi sunt bune pentru ochi, oase şi dinţi. Sunt o sursă bogatăa de </a:t>
            </a:r>
            <a:r>
              <a:rPr lang="ro-RO" sz="2400" dirty="0" smtClean="0">
                <a:solidFill>
                  <a:srgbClr val="00B050"/>
                </a:solidFill>
              </a:rPr>
              <a:t>vitamina K </a:t>
            </a:r>
            <a:r>
              <a:rPr lang="ro-RO" sz="2400" dirty="0" smtClean="0"/>
              <a:t>(coagulează sângele), </a:t>
            </a:r>
            <a:r>
              <a:rPr lang="ro-RO" sz="2400" dirty="0" smtClean="0">
                <a:solidFill>
                  <a:srgbClr val="00B050"/>
                </a:solidFill>
              </a:rPr>
              <a:t>clorofilă</a:t>
            </a:r>
            <a:r>
              <a:rPr lang="ro-RO" sz="2400" dirty="0" smtClean="0"/>
              <a:t> (necesară în detoxifiere), </a:t>
            </a:r>
            <a:r>
              <a:rPr lang="ro-RO" sz="2400" dirty="0" smtClean="0">
                <a:solidFill>
                  <a:srgbClr val="00B050"/>
                </a:solidFill>
              </a:rPr>
              <a:t>luteina</a:t>
            </a:r>
            <a:r>
              <a:rPr lang="ro-RO" sz="2400" dirty="0" smtClean="0"/>
              <a:t> (antioxidant), </a:t>
            </a:r>
            <a:r>
              <a:rPr lang="ro-RO" sz="2400" dirty="0" smtClean="0">
                <a:solidFill>
                  <a:srgbClr val="00B050"/>
                </a:solidFill>
              </a:rPr>
              <a:t>acid folic </a:t>
            </a:r>
            <a:r>
              <a:rPr lang="ro-RO" sz="2400" dirty="0" smtClean="0"/>
              <a:t>(pentru o sarcină sănătoasă), </a:t>
            </a:r>
            <a:r>
              <a:rPr lang="ro-RO" sz="2400" dirty="0" smtClean="0">
                <a:solidFill>
                  <a:srgbClr val="00B050"/>
                </a:solidFill>
              </a:rPr>
              <a:t>potasiu, vitamina C şi calciu.</a:t>
            </a:r>
            <a:endParaRPr lang="en-US" sz="2400" dirty="0" smtClean="0">
              <a:solidFill>
                <a:srgbClr val="00B050"/>
              </a:solidFill>
            </a:endParaRPr>
          </a:p>
          <a:p>
            <a:r>
              <a:rPr lang="ro-RO" sz="2400" dirty="0" smtClean="0"/>
              <a:t> Acestea ajuta la echilibrarea tensiunii, evitarea bolilor cronice şi imunizarea organismului.</a:t>
            </a:r>
          </a:p>
          <a:p>
            <a:r>
              <a:rPr lang="ro-RO" sz="2400" b="1" dirty="0" smtClean="0"/>
              <a:t>Exemple de alimente verzi:</a:t>
            </a:r>
            <a:r>
              <a:rPr lang="ro-RO" sz="2400" dirty="0" smtClean="0"/>
              <a:t> </a:t>
            </a:r>
            <a:r>
              <a:rPr lang="en-US" sz="2400" dirty="0" smtClean="0">
                <a:solidFill>
                  <a:srgbClr val="00B050"/>
                </a:solidFill>
              </a:rPr>
              <a:t>mere </a:t>
            </a:r>
            <a:r>
              <a:rPr lang="en-US" sz="2400" dirty="0" err="1" smtClean="0">
                <a:solidFill>
                  <a:srgbClr val="00B050"/>
                </a:solidFill>
              </a:rPr>
              <a:t>verzi</a:t>
            </a:r>
            <a:r>
              <a:rPr lang="en-US" sz="2400" dirty="0" smtClean="0">
                <a:solidFill>
                  <a:srgbClr val="00B050"/>
                </a:solidFill>
              </a:rPr>
              <a:t>, </a:t>
            </a:r>
            <a:r>
              <a:rPr lang="ro-RO" sz="2400" dirty="0" smtClean="0">
                <a:solidFill>
                  <a:srgbClr val="00B050"/>
                </a:solidFill>
              </a:rPr>
              <a:t>mazăre,spanac, </a:t>
            </a:r>
            <a:r>
              <a:rPr lang="ro-RO" sz="2400" dirty="0" err="1" smtClean="0">
                <a:solidFill>
                  <a:srgbClr val="00B050"/>
                </a:solidFill>
              </a:rPr>
              <a:t>brocolii</a:t>
            </a:r>
            <a:r>
              <a:rPr lang="ro-RO" sz="2400" dirty="0" smtClean="0">
                <a:solidFill>
                  <a:srgbClr val="00B050"/>
                </a:solidFill>
              </a:rPr>
              <a:t>, varză</a:t>
            </a:r>
          </a:p>
        </p:txBody>
      </p:sp>
      <p:sp>
        <p:nvSpPr>
          <p:cNvPr id="7170" name="AutoShape 2" descr="Imagini pentru fructe si legume verz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o-RO"/>
          </a:p>
        </p:txBody>
      </p:sp>
      <p:pic>
        <p:nvPicPr>
          <p:cNvPr id="5" name="Imagine 4" descr="fr4.jpg"/>
          <p:cNvPicPr>
            <a:picLocks noChangeAspect="1"/>
          </p:cNvPicPr>
          <p:nvPr/>
        </p:nvPicPr>
        <p:blipFill>
          <a:blip r:embed="rId3" cstate="print"/>
          <a:stretch>
            <a:fillRect/>
          </a:stretch>
        </p:blipFill>
        <p:spPr>
          <a:xfrm>
            <a:off x="304801" y="4191000"/>
            <a:ext cx="2133600" cy="1598141"/>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6" name="Imagine 5" descr="frv.jpg"/>
          <p:cNvPicPr>
            <a:picLocks noChangeAspect="1"/>
          </p:cNvPicPr>
          <p:nvPr/>
        </p:nvPicPr>
        <p:blipFill>
          <a:blip r:embed="rId4" cstate="print"/>
          <a:stretch>
            <a:fillRect/>
          </a:stretch>
        </p:blipFill>
        <p:spPr>
          <a:xfrm>
            <a:off x="3286116" y="3565173"/>
            <a:ext cx="2809884" cy="1606902"/>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7" name="Imagine 6" descr="frv3.jpg"/>
          <p:cNvPicPr>
            <a:picLocks noChangeAspect="1"/>
          </p:cNvPicPr>
          <p:nvPr/>
        </p:nvPicPr>
        <p:blipFill>
          <a:blip r:embed="rId5" cstate="print"/>
          <a:stretch>
            <a:fillRect/>
          </a:stretch>
        </p:blipFill>
        <p:spPr>
          <a:xfrm>
            <a:off x="6643702" y="3571876"/>
            <a:ext cx="2286028" cy="1280176"/>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11" name="Picture 10" descr="images (12).jpg"/>
          <p:cNvPicPr>
            <a:picLocks noChangeAspect="1"/>
          </p:cNvPicPr>
          <p:nvPr/>
        </p:nvPicPr>
        <p:blipFill>
          <a:blip r:embed="rId6" cstate="print"/>
          <a:stretch>
            <a:fillRect/>
          </a:stretch>
        </p:blipFill>
        <p:spPr>
          <a:xfrm>
            <a:off x="2438400" y="5181600"/>
            <a:ext cx="2183567" cy="144780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12" name="Picture 11" descr="images (13).jpg"/>
          <p:cNvPicPr>
            <a:picLocks noChangeAspect="1"/>
          </p:cNvPicPr>
          <p:nvPr/>
        </p:nvPicPr>
        <p:blipFill>
          <a:blip r:embed="rId7" cstate="print"/>
          <a:stretch>
            <a:fillRect/>
          </a:stretch>
        </p:blipFill>
        <p:spPr>
          <a:xfrm>
            <a:off x="5486400" y="5105400"/>
            <a:ext cx="2252133" cy="144780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9" name="Voce_006[3].m4a">
            <a:hlinkClick r:id="" action="ppaction://media"/>
          </p:cNvPr>
          <p:cNvPicPr>
            <a:picLocks noRot="1" noChangeAspect="1"/>
          </p:cNvPicPr>
          <p:nvPr>
            <a:audioFile r:link="rId1"/>
          </p:nvPr>
        </p:nvPicPr>
        <p:blipFill>
          <a:blip r:embed="rId8" cstate="print"/>
          <a:stretch>
            <a:fillRect/>
          </a:stretch>
        </p:blipFill>
        <p:spPr>
          <a:xfrm>
            <a:off x="8458200" y="5638800"/>
            <a:ext cx="304800" cy="304800"/>
          </a:xfrm>
          <a:prstGeom prst="rect">
            <a:avLst/>
          </a:prstGeom>
        </p:spPr>
      </p:pic>
    </p:spTree>
  </p:cSld>
  <p:clrMapOvr>
    <a:masterClrMapping/>
  </p:clrMapOvr>
  <p:transition advTm="29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357158" y="285728"/>
            <a:ext cx="8429684" cy="2585323"/>
          </a:xfrm>
          <a:prstGeom prst="rect">
            <a:avLst/>
          </a:prstGeom>
        </p:spPr>
        <p:txBody>
          <a:bodyPr wrap="square">
            <a:spAutoFit/>
          </a:bodyPr>
          <a:lstStyle/>
          <a:p>
            <a:r>
              <a:rPr lang="ro-RO" sz="3600" dirty="0" smtClean="0"/>
              <a:t>PORTOCALIU - </a:t>
            </a:r>
            <a:r>
              <a:rPr lang="ro-RO" sz="3600" smtClean="0"/>
              <a:t>Fructele şi </a:t>
            </a:r>
            <a:r>
              <a:rPr lang="ro-RO" sz="3600" dirty="0" smtClean="0"/>
              <a:t>legumele portocalii, cum ar fi portocalele, morcovii şi dovleacul, conţin vitaminele A, C, B6, potasiu şi fibre.</a:t>
            </a:r>
            <a:r>
              <a:rPr lang="ro-RO" dirty="0" smtClean="0"/>
              <a:t/>
            </a:r>
            <a:br>
              <a:rPr lang="ro-RO" dirty="0" smtClean="0"/>
            </a:br>
            <a:endParaRPr lang="ro-RO" dirty="0"/>
          </a:p>
        </p:txBody>
      </p:sp>
      <p:pic>
        <p:nvPicPr>
          <p:cNvPr id="5" name="Imagine 4" descr="frp1.jpg"/>
          <p:cNvPicPr>
            <a:picLocks noChangeAspect="1"/>
          </p:cNvPicPr>
          <p:nvPr/>
        </p:nvPicPr>
        <p:blipFill>
          <a:blip r:embed="rId3" cstate="print"/>
          <a:stretch>
            <a:fillRect/>
          </a:stretch>
        </p:blipFill>
        <p:spPr>
          <a:xfrm>
            <a:off x="857224" y="2786058"/>
            <a:ext cx="2752725" cy="165735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6" name="Imagine 5" descr="rf.jpg"/>
          <p:cNvPicPr>
            <a:picLocks noChangeAspect="1"/>
          </p:cNvPicPr>
          <p:nvPr/>
        </p:nvPicPr>
        <p:blipFill>
          <a:blip r:embed="rId4" cstate="print"/>
          <a:stretch>
            <a:fillRect/>
          </a:stretch>
        </p:blipFill>
        <p:spPr>
          <a:xfrm>
            <a:off x="3810000" y="2514600"/>
            <a:ext cx="2619375" cy="175260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7" name="Imagine 6" descr="m.jpg"/>
          <p:cNvPicPr>
            <a:picLocks noChangeAspect="1"/>
          </p:cNvPicPr>
          <p:nvPr/>
        </p:nvPicPr>
        <p:blipFill>
          <a:blip r:embed="rId5" cstate="print"/>
          <a:stretch>
            <a:fillRect/>
          </a:stretch>
        </p:blipFill>
        <p:spPr>
          <a:xfrm>
            <a:off x="6572264" y="2357430"/>
            <a:ext cx="2276475" cy="200025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8" name="Imagine 7" descr="images (1).jpg"/>
          <p:cNvPicPr>
            <a:picLocks noChangeAspect="1"/>
          </p:cNvPicPr>
          <p:nvPr/>
        </p:nvPicPr>
        <p:blipFill>
          <a:blip r:embed="rId6" cstate="print"/>
          <a:stretch>
            <a:fillRect/>
          </a:stretch>
        </p:blipFill>
        <p:spPr>
          <a:xfrm>
            <a:off x="1752600" y="4419600"/>
            <a:ext cx="2143125" cy="214312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11" name="Picture 10" descr="descărcare (2).jpg"/>
          <p:cNvPicPr>
            <a:picLocks noChangeAspect="1"/>
          </p:cNvPicPr>
          <p:nvPr/>
        </p:nvPicPr>
        <p:blipFill>
          <a:blip r:embed="rId7" cstate="print"/>
          <a:stretch>
            <a:fillRect/>
          </a:stretch>
        </p:blipFill>
        <p:spPr>
          <a:xfrm>
            <a:off x="4343400" y="4572000"/>
            <a:ext cx="2705100" cy="168592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 name="Voce_007[3].m4a">
            <a:hlinkClick r:id="" action="ppaction://media"/>
          </p:cNvPr>
          <p:cNvPicPr>
            <a:picLocks noRot="1" noChangeAspect="1"/>
          </p:cNvPicPr>
          <p:nvPr>
            <a:audioFile r:link="rId1"/>
          </p:nvPr>
        </p:nvPicPr>
        <p:blipFill>
          <a:blip r:embed="rId8" cstate="print"/>
          <a:stretch>
            <a:fillRect/>
          </a:stretch>
        </p:blipFill>
        <p:spPr>
          <a:xfrm>
            <a:off x="8077200" y="5715000"/>
            <a:ext cx="304800" cy="304800"/>
          </a:xfrm>
          <a:prstGeom prst="rect">
            <a:avLst/>
          </a:prstGeom>
        </p:spPr>
      </p:pic>
    </p:spTree>
  </p:cSld>
  <p:clrMapOvr>
    <a:masterClrMapping/>
  </p:clrMapOvr>
  <p:transition advTm="1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642910" y="714356"/>
            <a:ext cx="7929618" cy="1815882"/>
          </a:xfrm>
          <a:prstGeom prst="rect">
            <a:avLst/>
          </a:prstGeom>
        </p:spPr>
        <p:txBody>
          <a:bodyPr wrap="square">
            <a:spAutoFit/>
          </a:bodyPr>
          <a:lstStyle/>
          <a:p>
            <a:r>
              <a:rPr lang="ro-RO" sz="2800" dirty="0" smtClean="0"/>
              <a:t>GALBEN - Alimentele galbene precum bananele aduc organismului un aport de potasiu, fibre, magneziu şi mangan, un compus care accelerează arderile.</a:t>
            </a:r>
            <a:endParaRPr lang="ro-RO" sz="2800" dirty="0"/>
          </a:p>
        </p:txBody>
      </p:sp>
      <p:pic>
        <p:nvPicPr>
          <p:cNvPr id="4" name="Imagine 3" descr="g.jpg"/>
          <p:cNvPicPr>
            <a:picLocks noChangeAspect="1"/>
          </p:cNvPicPr>
          <p:nvPr/>
        </p:nvPicPr>
        <p:blipFill>
          <a:blip r:embed="rId3" cstate="print"/>
          <a:stretch>
            <a:fillRect/>
          </a:stretch>
        </p:blipFill>
        <p:spPr>
          <a:xfrm rot="20834571">
            <a:off x="447402" y="2894152"/>
            <a:ext cx="4248150" cy="107632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5" name="Imagine 4" descr="images.jpg"/>
          <p:cNvPicPr>
            <a:picLocks noChangeAspect="1"/>
          </p:cNvPicPr>
          <p:nvPr/>
        </p:nvPicPr>
        <p:blipFill>
          <a:blip r:embed="rId4" cstate="print"/>
          <a:stretch>
            <a:fillRect/>
          </a:stretch>
        </p:blipFill>
        <p:spPr>
          <a:xfrm rot="681785">
            <a:off x="5872858" y="2434718"/>
            <a:ext cx="2466975" cy="184785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6" name="Imagine 5" descr="images (7).jpg"/>
          <p:cNvPicPr>
            <a:picLocks noChangeAspect="1"/>
          </p:cNvPicPr>
          <p:nvPr/>
        </p:nvPicPr>
        <p:blipFill>
          <a:blip r:embed="rId5" cstate="print"/>
          <a:stretch>
            <a:fillRect/>
          </a:stretch>
        </p:blipFill>
        <p:spPr>
          <a:xfrm rot="20303498">
            <a:off x="1371600" y="4419600"/>
            <a:ext cx="2619375" cy="175260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9" name="Picture 8" descr="images (10).jpg"/>
          <p:cNvPicPr>
            <a:picLocks noChangeAspect="1"/>
          </p:cNvPicPr>
          <p:nvPr/>
        </p:nvPicPr>
        <p:blipFill>
          <a:blip r:embed="rId6" cstate="print"/>
          <a:stretch>
            <a:fillRect/>
          </a:stretch>
        </p:blipFill>
        <p:spPr>
          <a:xfrm rot="825405">
            <a:off x="4948480" y="4262678"/>
            <a:ext cx="2143125" cy="214312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7" name="Voce_008[3].m4a">
            <a:hlinkClick r:id="" action="ppaction://media"/>
          </p:cNvPr>
          <p:cNvPicPr>
            <a:picLocks noRot="1" noChangeAspect="1"/>
          </p:cNvPicPr>
          <p:nvPr>
            <a:audioFile r:link="rId1"/>
          </p:nvPr>
        </p:nvPicPr>
        <p:blipFill>
          <a:blip r:embed="rId7" cstate="print"/>
          <a:stretch>
            <a:fillRect/>
          </a:stretch>
        </p:blipFill>
        <p:spPr>
          <a:xfrm>
            <a:off x="7848600" y="5943600"/>
            <a:ext cx="304800" cy="304800"/>
          </a:xfrm>
          <a:prstGeom prst="rect">
            <a:avLst/>
          </a:prstGeom>
        </p:spPr>
      </p:pic>
    </p:spTree>
  </p:cSld>
  <p:clrMapOvr>
    <a:masterClrMapping/>
  </p:clrMapOvr>
  <p:transition advTm="14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642910" y="571480"/>
            <a:ext cx="8072494" cy="1815882"/>
          </a:xfrm>
          <a:prstGeom prst="rect">
            <a:avLst/>
          </a:prstGeom>
        </p:spPr>
        <p:txBody>
          <a:bodyPr wrap="square">
            <a:spAutoFit/>
          </a:bodyPr>
          <a:lstStyle/>
          <a:p>
            <a:r>
              <a:rPr lang="ro-RO" sz="2800" dirty="0" smtClean="0"/>
              <a:t>ALBASTRU - Organismul uman are un sistem de apărare natural bazat pe antioxidanţi, iar alimentele albastre, precum afinele sunt cele care conţin acest compus. </a:t>
            </a:r>
            <a:endParaRPr lang="ro-RO" sz="2800" dirty="0"/>
          </a:p>
        </p:txBody>
      </p:sp>
      <p:pic>
        <p:nvPicPr>
          <p:cNvPr id="4" name="Imagine 3" descr="download.jpg"/>
          <p:cNvPicPr>
            <a:picLocks noChangeAspect="1"/>
          </p:cNvPicPr>
          <p:nvPr/>
        </p:nvPicPr>
        <p:blipFill>
          <a:blip r:embed="rId3" cstate="print"/>
          <a:stretch>
            <a:fillRect/>
          </a:stretch>
        </p:blipFill>
        <p:spPr>
          <a:xfrm>
            <a:off x="857224" y="2643182"/>
            <a:ext cx="2466975" cy="184785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5" name="Imagine 4" descr="images (8).jpg"/>
          <p:cNvPicPr>
            <a:picLocks noChangeAspect="1"/>
          </p:cNvPicPr>
          <p:nvPr/>
        </p:nvPicPr>
        <p:blipFill>
          <a:blip r:embed="rId4" cstate="print"/>
          <a:stretch>
            <a:fillRect/>
          </a:stretch>
        </p:blipFill>
        <p:spPr>
          <a:xfrm>
            <a:off x="3338512" y="2500312"/>
            <a:ext cx="2466975" cy="185737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6" name="Imagine 5" descr="images (9).jpg"/>
          <p:cNvPicPr>
            <a:picLocks noChangeAspect="1"/>
          </p:cNvPicPr>
          <p:nvPr/>
        </p:nvPicPr>
        <p:blipFill>
          <a:blip r:embed="rId5" cstate="print"/>
          <a:stretch>
            <a:fillRect/>
          </a:stretch>
        </p:blipFill>
        <p:spPr>
          <a:xfrm>
            <a:off x="6072198" y="2714620"/>
            <a:ext cx="2800350" cy="1628775"/>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pic>
        <p:nvPicPr>
          <p:cNvPr id="9" name="Picture 8" descr="descărcare (1).jpg"/>
          <p:cNvPicPr>
            <a:picLocks noChangeAspect="1"/>
          </p:cNvPicPr>
          <p:nvPr/>
        </p:nvPicPr>
        <p:blipFill>
          <a:blip r:embed="rId6" cstate="print"/>
          <a:stretch>
            <a:fillRect/>
          </a:stretch>
        </p:blipFill>
        <p:spPr>
          <a:xfrm>
            <a:off x="1143000" y="4724400"/>
            <a:ext cx="2705100" cy="1685925"/>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10" name="Picture 9" descr="images (11).jpg"/>
          <p:cNvPicPr>
            <a:picLocks noChangeAspect="1"/>
          </p:cNvPicPr>
          <p:nvPr/>
        </p:nvPicPr>
        <p:blipFill>
          <a:blip r:embed="rId7" cstate="print"/>
          <a:stretch>
            <a:fillRect/>
          </a:stretch>
        </p:blipFill>
        <p:spPr>
          <a:xfrm>
            <a:off x="5105400" y="4800600"/>
            <a:ext cx="2857500" cy="1600200"/>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8" name="Voce_009[3].m4a">
            <a:hlinkClick r:id="" action="ppaction://media"/>
          </p:cNvPr>
          <p:cNvPicPr>
            <a:picLocks noRot="1" noChangeAspect="1"/>
          </p:cNvPicPr>
          <p:nvPr>
            <a:audioFile r:link="rId1"/>
          </p:nvPr>
        </p:nvPicPr>
        <p:blipFill>
          <a:blip r:embed="rId8" cstate="print"/>
          <a:stretch>
            <a:fillRect/>
          </a:stretch>
        </p:blipFill>
        <p:spPr>
          <a:xfrm>
            <a:off x="8458200" y="5715000"/>
            <a:ext cx="304800" cy="304800"/>
          </a:xfrm>
          <a:prstGeom prst="rect">
            <a:avLst/>
          </a:prstGeom>
        </p:spPr>
      </p:pic>
    </p:spTree>
  </p:cSld>
  <p:clrMapOvr>
    <a:masterClrMapping/>
  </p:clrMapOvr>
  <p:transition advTm="13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TotalTime>
  <Words>293</Words>
  <Application>Microsoft Office PowerPoint</Application>
  <PresentationFormat>Expunere pe ecran (4:3)</PresentationFormat>
  <Paragraphs>33</Paragraphs>
  <Slides>13</Slides>
  <Notes>0</Notes>
  <HiddenSlides>0</HiddenSlides>
  <MMClips>14</MMClips>
  <ScaleCrop>false</ScaleCrop>
  <HeadingPairs>
    <vt:vector size="4" baseType="variant">
      <vt:variant>
        <vt:lpstr>Temă</vt:lpstr>
      </vt:variant>
      <vt:variant>
        <vt:i4>1</vt:i4>
      </vt:variant>
      <vt:variant>
        <vt:lpstr>Titluri diapozitive</vt:lpstr>
      </vt:variant>
      <vt:variant>
        <vt:i4>13</vt:i4>
      </vt:variant>
    </vt:vector>
  </HeadingPairs>
  <TitlesOfParts>
    <vt:vector size="14" baseType="lpstr">
      <vt:lpstr>Flow</vt:lpstr>
      <vt:lpstr>Diapozitivul 1</vt:lpstr>
      <vt:lpstr>Diapozitivul 2</vt:lpstr>
      <vt:lpstr>Diapozitivul 3</vt:lpstr>
      <vt:lpstr>Diapozitivul 4</vt:lpstr>
      <vt:lpstr>Diapozitivul 5</vt:lpstr>
      <vt:lpstr>Diapozitivul 6</vt:lpstr>
      <vt:lpstr>Diapozitivul 7</vt:lpstr>
      <vt:lpstr>Diapozitivul 8</vt:lpstr>
      <vt:lpstr>Diapozitivul 9</vt:lpstr>
      <vt:lpstr>Diapozitivul 10</vt:lpstr>
      <vt:lpstr>Diapozitivul 11</vt:lpstr>
      <vt:lpstr>Diapozitivul 12</vt:lpstr>
      <vt:lpstr>BIBLIOGRAFIE</vt:lpstr>
    </vt:vector>
  </TitlesOfParts>
  <Company>CLUBUL NASAUD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Diapozitivul 1</dc:title>
  <dc:creator>CLUB NASAUD</dc:creator>
  <cp:lastModifiedBy>CLUBUL COPIILOR</cp:lastModifiedBy>
  <cp:revision>21</cp:revision>
  <dcterms:created xsi:type="dcterms:W3CDTF">2018-03-09T12:23:00Z</dcterms:created>
  <dcterms:modified xsi:type="dcterms:W3CDTF">2018-03-13T11:42:53Z</dcterms:modified>
</cp:coreProperties>
</file>